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ov" ContentType="video/unknown"/>
  <Override PartName="/ppt/notesSlides/notesSlide2.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b="def" i="def"/>
      <a:tcStyle>
        <a:tcBdr/>
        <a:fill>
          <a:solidFill>
            <a:srgbClr val="E6EA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p:nvPr>
            <p:ph type="sldImg"/>
          </p:nvPr>
        </p:nvSpPr>
        <p:spPr>
          <a:xfrm>
            <a:off x="1143000" y="685800"/>
            <a:ext cx="4572000" cy="3429000"/>
          </a:xfrm>
          <a:prstGeom prst="rect">
            <a:avLst/>
          </a:prstGeom>
        </p:spPr>
        <p:txBody>
          <a:bodyPr/>
          <a:lstStyle/>
          <a:p>
            <a:pPr/>
          </a:p>
        </p:txBody>
      </p:sp>
      <p:sp>
        <p:nvSpPr>
          <p:cNvPr id="167" name="Shape 16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defTabSz="647700">
              <a:lnSpc>
                <a:spcPct val="100000"/>
              </a:lnSpc>
              <a:defRPr sz="1600">
                <a:uFill>
                  <a:solidFill>
                    <a:srgbClr val="000000"/>
                  </a:solidFill>
                </a:uFill>
                <a:latin typeface="Century Gothic"/>
                <a:ea typeface="Century Gothic"/>
                <a:cs typeface="Century Gothic"/>
                <a:sym typeface="Century Gothic"/>
              </a:defRPr>
            </a:pPr>
            <a:r>
              <a:t>compared iCub eyes only, head and baby-face condition</a:t>
            </a:r>
          </a:p>
          <a:p>
            <a:pPr defTabSz="647700">
              <a:lnSpc>
                <a:spcPct val="100000"/>
              </a:lnSpc>
              <a:defRPr sz="1600">
                <a:uFill>
                  <a:solidFill>
                    <a:srgbClr val="000000"/>
                  </a:solidFill>
                </a:uFill>
                <a:latin typeface="Century Gothic"/>
                <a:ea typeface="Century Gothic"/>
                <a:cs typeface="Century Gothic"/>
                <a:sym typeface="Century Gothic"/>
              </a:defRPr>
            </a:pPr>
            <a:r>
              <a:t>saliency system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defTabSz="647700">
              <a:lnSpc>
                <a:spcPct val="100000"/>
              </a:lnSpc>
              <a:defRPr sz="1600">
                <a:uFill>
                  <a:solidFill>
                    <a:srgbClr val="000000"/>
                  </a:solidFill>
                </a:uFill>
                <a:latin typeface="Century Gothic"/>
                <a:ea typeface="Century Gothic"/>
                <a:cs typeface="Century Gothic"/>
                <a:sym typeface="Century Gothic"/>
              </a:defRPr>
            </a:pPr>
            <a:r>
              <a:t>to summerize</a:t>
            </a:r>
          </a:p>
          <a:p>
            <a:pPr defTabSz="647700">
              <a:lnSpc>
                <a:spcPct val="100000"/>
              </a:lnSpc>
              <a:defRPr sz="1600">
                <a:uFill>
                  <a:solidFill>
                    <a:srgbClr val="000000"/>
                  </a:solidFill>
                </a:uFill>
                <a:latin typeface="Century Gothic"/>
                <a:ea typeface="Century Gothic"/>
                <a:cs typeface="Century Gothic"/>
                <a:sym typeface="Century Gothic"/>
              </a:defRPr>
            </a:pPr>
            <a:r>
              <a:t>hand trajectories dose not reveal a difference</a:t>
            </a:r>
          </a:p>
          <a:p>
            <a:pPr defTabSz="647700">
              <a:lnSpc>
                <a:spcPct val="100000"/>
              </a:lnSpc>
              <a:defRPr sz="1600">
                <a:uFill>
                  <a:solidFill>
                    <a:srgbClr val="000000"/>
                  </a:solidFill>
                </a:uFill>
                <a:latin typeface="Century Gothic"/>
                <a:ea typeface="Century Gothic"/>
                <a:cs typeface="Century Gothic"/>
                <a:sym typeface="Century Gothic"/>
              </a:defRPr>
            </a:pPr>
            <a:r>
              <a:t>eye-gazing dose</a:t>
            </a:r>
          </a:p>
          <a:p>
            <a:pPr defTabSz="647700">
              <a:lnSpc>
                <a:spcPct val="100000"/>
              </a:lnSpc>
              <a:defRPr sz="1600">
                <a:uFill>
                  <a:solidFill>
                    <a:srgbClr val="000000"/>
                  </a:solidFill>
                </a:uFill>
                <a:latin typeface="Century Gothic"/>
                <a:ea typeface="Century Gothic"/>
                <a:cs typeface="Century Gothic"/>
                <a:sym typeface="Century Gothic"/>
              </a:defRPr>
            </a:pPr>
            <a:r>
              <a:t>embodiment helps to support the acceptance of the robot as a social interaction partner</a:t>
            </a:r>
          </a:p>
          <a:p>
            <a:pPr defTabSz="647700">
              <a:lnSpc>
                <a:spcPct val="100000"/>
              </a:lnSpc>
              <a:defRPr sz="1600">
                <a:uFill>
                  <a:solidFill>
                    <a:srgbClr val="000000"/>
                  </a:solidFill>
                </a:uFill>
                <a:latin typeface="Century Gothic"/>
                <a:ea typeface="Century Gothic"/>
                <a:cs typeface="Century Gothic"/>
                <a:sym typeface="Century Gothic"/>
              </a:defRPr>
            </a:pPr>
            <a:r>
              <a:t>also supported by the language</a:t>
            </a:r>
          </a:p>
          <a:p>
            <a:pPr defTabSz="647700">
              <a:lnSpc>
                <a:spcPct val="100000"/>
              </a:lnSpc>
              <a:defRPr sz="1600">
                <a:uFill>
                  <a:solidFill>
                    <a:srgbClr val="000000"/>
                  </a:solidFill>
                </a:uFill>
                <a:latin typeface="Century Gothic"/>
                <a:ea typeface="Century Gothic"/>
                <a:cs typeface="Century Gothic"/>
                <a:sym typeface="Century Gothic"/>
              </a:defRPr>
            </a:pPr>
            <a:r>
              <a:t>but the complexity of language is more appropriate less complex?</a:t>
            </a:r>
          </a:p>
          <a:p>
            <a:pPr defTabSz="647700">
              <a:lnSpc>
                <a:spcPct val="100000"/>
              </a:lnSpc>
              <a:defRPr sz="1600">
                <a:uFill>
                  <a:solidFill>
                    <a:srgbClr val="000000"/>
                  </a:solidFill>
                </a:uFill>
                <a:latin typeface="Century Gothic"/>
                <a:ea typeface="Century Gothic"/>
                <a:cs typeface="Century Gothic"/>
                <a:sym typeface="Century Gothic"/>
              </a:defRPr>
            </a:p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2" name="Title Text"/>
          <p:cNvSpPr txBox="1"/>
          <p:nvPr>
            <p:ph type="title"/>
          </p:nvPr>
        </p:nvSpPr>
        <p:spPr>
          <a:xfrm>
            <a:off x="1270000" y="1638300"/>
            <a:ext cx="10464800" cy="3302000"/>
          </a:xfrm>
          <a:prstGeom prst="rect">
            <a:avLst/>
          </a:prstGeom>
        </p:spPr>
        <p:txBody>
          <a:bodyPr anchor="b"/>
          <a:lstStyle/>
          <a:p>
            <a:pPr/>
            <a:r>
              <a:t>Title Text</a:t>
            </a:r>
          </a:p>
        </p:txBody>
      </p:sp>
      <p:sp>
        <p:nvSpPr>
          <p:cNvPr id="13"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Quote">
    <p:spTree>
      <p:nvGrpSpPr>
        <p:cNvPr id="1" name=""/>
        <p:cNvGrpSpPr/>
        <p:nvPr/>
      </p:nvGrpSpPr>
      <p:grpSpPr>
        <a:xfrm>
          <a:off x="0" y="0"/>
          <a:ext cx="0" cy="0"/>
          <a:chOff x="0" y="0"/>
          <a:chExt cx="0" cy="0"/>
        </a:xfrm>
      </p:grpSpPr>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109" name="hwLogo.png" descr="hwLogo.png"/>
          <p:cNvPicPr>
            <a:picLocks noChangeAspect="1"/>
          </p:cNvPicPr>
          <p:nvPr/>
        </p:nvPicPr>
        <p:blipFill>
          <a:blip r:embed="rId2">
            <a:extLst/>
          </a:blip>
          <a:stretch>
            <a:fillRect/>
          </a:stretch>
        </p:blipFill>
        <p:spPr>
          <a:xfrm>
            <a:off x="11935566" y="83804"/>
            <a:ext cx="1006331" cy="765233"/>
          </a:xfrm>
          <a:prstGeom prst="rect">
            <a:avLst/>
          </a:prstGeom>
          <a:ln w="12700">
            <a:miter lim="400000"/>
          </a:ln>
        </p:spPr>
      </p:pic>
      <p:sp>
        <p:nvSpPr>
          <p:cNvPr id="110" name="Title Text"/>
          <p:cNvSpPr txBox="1"/>
          <p:nvPr>
            <p:ph type="title"/>
          </p:nvPr>
        </p:nvSpPr>
        <p:spPr>
          <a:xfrm>
            <a:off x="887306" y="0"/>
            <a:ext cx="11216642" cy="6488854"/>
          </a:xfrm>
          <a:prstGeom prst="rect">
            <a:avLst/>
          </a:prstGeom>
        </p:spPr>
        <p:txBody>
          <a:bodyPr anchor="b"/>
          <a:lstStyle>
            <a:lvl1pPr>
              <a:defRPr sz="7200"/>
            </a:lvl1pPr>
          </a:lstStyle>
          <a:p>
            <a:pPr/>
            <a:r>
              <a:t>Title Text</a:t>
            </a:r>
          </a:p>
        </p:txBody>
      </p:sp>
      <p:sp>
        <p:nvSpPr>
          <p:cNvPr id="111" name="Body Level One…"/>
          <p:cNvSpPr txBox="1"/>
          <p:nvPr>
            <p:ph type="body" sz="quarter" idx="1"/>
          </p:nvPr>
        </p:nvSpPr>
        <p:spPr>
          <a:xfrm>
            <a:off x="887306" y="6488853"/>
            <a:ext cx="11216642" cy="2210368"/>
          </a:xfrm>
          <a:prstGeom prst="rect">
            <a:avLst/>
          </a:prstGeom>
        </p:spPr>
        <p:txBody>
          <a:bodyPr/>
          <a:lstStyle>
            <a:lvl1pPr marL="0" indent="0">
              <a:buSzTx/>
              <a:buNone/>
              <a:defRPr sz="2900">
                <a:solidFill>
                  <a:srgbClr val="888888"/>
                </a:solidFill>
              </a:defRPr>
            </a:lvl1pPr>
            <a:lvl2pPr marL="0" indent="0">
              <a:buSzTx/>
              <a:buNone/>
              <a:defRPr sz="2900">
                <a:solidFill>
                  <a:srgbClr val="888888"/>
                </a:solidFill>
              </a:defRPr>
            </a:lvl2pPr>
            <a:lvl3pPr marL="0" indent="0">
              <a:buSzTx/>
              <a:buNone/>
              <a:defRPr sz="2900">
                <a:solidFill>
                  <a:srgbClr val="888888"/>
                </a:solidFill>
              </a:defRPr>
            </a:lvl3pPr>
            <a:lvl4pPr marL="0" indent="0">
              <a:buSzTx/>
              <a:buNone/>
              <a:defRPr sz="2900">
                <a:solidFill>
                  <a:srgbClr val="888888"/>
                </a:solidFill>
              </a:defRPr>
            </a:lvl4pPr>
            <a:lvl5pPr marL="0" indent="0">
              <a:buSzTx/>
              <a:buNone/>
              <a:defRPr sz="29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12" name="Slide Number"/>
          <p:cNvSpPr txBox="1"/>
          <p:nvPr>
            <p:ph type="sldNum" sz="quarter" idx="2"/>
          </p:nvPr>
        </p:nvSpPr>
        <p:spPr>
          <a:xfrm>
            <a:off x="10332510" y="9040141"/>
            <a:ext cx="630341" cy="65533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pic>
        <p:nvPicPr>
          <p:cNvPr id="119" name="hwLogo.png" descr="hwLogo.png"/>
          <p:cNvPicPr>
            <a:picLocks noChangeAspect="1"/>
          </p:cNvPicPr>
          <p:nvPr/>
        </p:nvPicPr>
        <p:blipFill>
          <a:blip r:embed="rId2">
            <a:extLst/>
          </a:blip>
          <a:stretch>
            <a:fillRect/>
          </a:stretch>
        </p:blipFill>
        <p:spPr>
          <a:xfrm>
            <a:off x="11935566" y="83804"/>
            <a:ext cx="1006331" cy="765233"/>
          </a:xfrm>
          <a:prstGeom prst="rect">
            <a:avLst/>
          </a:prstGeom>
          <a:ln w="12700">
            <a:miter lim="400000"/>
          </a:ln>
        </p:spPr>
      </p:pic>
      <p:sp>
        <p:nvSpPr>
          <p:cNvPr id="120" name="Title Text"/>
          <p:cNvSpPr txBox="1"/>
          <p:nvPr>
            <p:ph type="title"/>
          </p:nvPr>
        </p:nvSpPr>
        <p:spPr>
          <a:prstGeom prst="rect">
            <a:avLst/>
          </a:prstGeom>
        </p:spPr>
        <p:txBody>
          <a:bodyPr/>
          <a:lstStyle/>
          <a:p>
            <a:pPr/>
            <a:r>
              <a:t>Title Text</a:t>
            </a:r>
          </a:p>
        </p:txBody>
      </p:sp>
      <p:sp>
        <p:nvSpPr>
          <p:cNvPr id="121"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1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pic>
        <p:nvPicPr>
          <p:cNvPr id="129" name="hwLogo.png" descr="hwLogo.png"/>
          <p:cNvPicPr>
            <a:picLocks noChangeAspect="1"/>
          </p:cNvPicPr>
          <p:nvPr/>
        </p:nvPicPr>
        <p:blipFill>
          <a:blip r:embed="rId2">
            <a:extLst/>
          </a:blip>
          <a:stretch>
            <a:fillRect/>
          </a:stretch>
        </p:blipFill>
        <p:spPr>
          <a:xfrm>
            <a:off x="11935566" y="83804"/>
            <a:ext cx="1006331" cy="765233"/>
          </a:xfrm>
          <a:prstGeom prst="rect">
            <a:avLst/>
          </a:prstGeom>
          <a:ln w="12700">
            <a:miter lim="400000"/>
          </a:ln>
        </p:spPr>
      </p:pic>
      <p:sp>
        <p:nvSpPr>
          <p:cNvPr id="130" name="Title Text"/>
          <p:cNvSpPr txBox="1"/>
          <p:nvPr>
            <p:ph type="title"/>
          </p:nvPr>
        </p:nvSpPr>
        <p:spPr>
          <a:prstGeom prst="rect">
            <a:avLst/>
          </a:prstGeom>
        </p:spPr>
        <p:txBody>
          <a:bodyPr/>
          <a:lstStyle/>
          <a:p>
            <a:pPr/>
            <a:r>
              <a:t>Title Text</a:t>
            </a:r>
          </a:p>
        </p:txBody>
      </p:sp>
      <p:sp>
        <p:nvSpPr>
          <p:cNvPr id="131"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1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pic>
        <p:nvPicPr>
          <p:cNvPr id="139" name="hwLogo.png" descr="hwLogo.png"/>
          <p:cNvPicPr>
            <a:picLocks noChangeAspect="1"/>
          </p:cNvPicPr>
          <p:nvPr/>
        </p:nvPicPr>
        <p:blipFill>
          <a:blip r:embed="rId2">
            <a:extLst/>
          </a:blip>
          <a:stretch>
            <a:fillRect/>
          </a:stretch>
        </p:blipFill>
        <p:spPr>
          <a:xfrm>
            <a:off x="11935566" y="83804"/>
            <a:ext cx="1006331" cy="765233"/>
          </a:xfrm>
          <a:prstGeom prst="rect">
            <a:avLst/>
          </a:prstGeom>
          <a:ln w="12700">
            <a:miter lim="400000"/>
          </a:ln>
        </p:spPr>
      </p:pic>
      <p:sp>
        <p:nvSpPr>
          <p:cNvPr id="140" name="Title Text"/>
          <p:cNvSpPr txBox="1"/>
          <p:nvPr>
            <p:ph type="title"/>
          </p:nvPr>
        </p:nvSpPr>
        <p:spPr>
          <a:prstGeom prst="rect">
            <a:avLst/>
          </a:prstGeom>
        </p:spPr>
        <p:txBody>
          <a:bodyPr/>
          <a:lstStyle/>
          <a:p>
            <a:pPr/>
            <a:r>
              <a:t>Title Text</a:t>
            </a:r>
          </a:p>
        </p:txBody>
      </p:sp>
      <p:sp>
        <p:nvSpPr>
          <p:cNvPr id="141"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149" name="Title Text"/>
          <p:cNvSpPr txBox="1"/>
          <p:nvPr>
            <p:ph type="title"/>
          </p:nvPr>
        </p:nvSpPr>
        <p:spPr>
          <a:xfrm>
            <a:off x="1264355" y="252870"/>
            <a:ext cx="10458028" cy="2438401"/>
          </a:xfrm>
          <a:prstGeom prst="rect">
            <a:avLst/>
          </a:prstGeom>
        </p:spPr>
        <p:txBody>
          <a:bodyPr lIns="72248" tIns="72248" rIns="72248" bIns="72248"/>
          <a:lstStyle>
            <a:lvl1pPr defTabSz="577991">
              <a:defRPr sz="8200">
                <a:latin typeface="Gill Sans"/>
                <a:ea typeface="Gill Sans"/>
                <a:cs typeface="Gill Sans"/>
                <a:sym typeface="Gill Sans"/>
              </a:defRPr>
            </a:lvl1pPr>
          </a:lstStyle>
          <a:p>
            <a:pPr/>
            <a:r>
              <a:t>Title Text</a:t>
            </a:r>
          </a:p>
        </p:txBody>
      </p:sp>
      <p:sp>
        <p:nvSpPr>
          <p:cNvPr id="150" name="Body Level One…"/>
          <p:cNvSpPr txBox="1"/>
          <p:nvPr>
            <p:ph type="body" idx="1"/>
          </p:nvPr>
        </p:nvSpPr>
        <p:spPr>
          <a:xfrm>
            <a:off x="1264355" y="2763519"/>
            <a:ext cx="10458028" cy="5707664"/>
          </a:xfrm>
          <a:prstGeom prst="rect">
            <a:avLst/>
          </a:prstGeom>
        </p:spPr>
        <p:txBody>
          <a:bodyPr lIns="72248" tIns="72248" rIns="72248" bIns="72248"/>
          <a:lstStyle>
            <a:lvl1pPr marL="1093107" indent="-775607" defTabSz="577991">
              <a:spcBef>
                <a:spcPts val="2400"/>
              </a:spcBef>
              <a:buSzPct val="171000"/>
              <a:defRPr sz="3800">
                <a:latin typeface="Gill Sans"/>
                <a:ea typeface="Gill Sans"/>
                <a:cs typeface="Gill Sans"/>
                <a:sym typeface="Gill Sans"/>
              </a:defRPr>
            </a:lvl1pPr>
            <a:lvl2pPr marL="1537607" indent="-775607" defTabSz="577991">
              <a:spcBef>
                <a:spcPts val="2400"/>
              </a:spcBef>
              <a:buSzPct val="171000"/>
              <a:defRPr sz="3800">
                <a:latin typeface="Gill Sans"/>
                <a:ea typeface="Gill Sans"/>
                <a:cs typeface="Gill Sans"/>
                <a:sym typeface="Gill Sans"/>
              </a:defRPr>
            </a:lvl2pPr>
            <a:lvl3pPr marL="1982107" indent="-775607" defTabSz="577991">
              <a:spcBef>
                <a:spcPts val="2400"/>
              </a:spcBef>
              <a:buSzPct val="171000"/>
              <a:defRPr sz="3800">
                <a:latin typeface="Gill Sans"/>
                <a:ea typeface="Gill Sans"/>
                <a:cs typeface="Gill Sans"/>
                <a:sym typeface="Gill Sans"/>
              </a:defRPr>
            </a:lvl3pPr>
            <a:lvl4pPr marL="2426607" indent="-775607" defTabSz="577991">
              <a:spcBef>
                <a:spcPts val="2400"/>
              </a:spcBef>
              <a:buSzPct val="171000"/>
              <a:defRPr sz="3800">
                <a:latin typeface="Gill Sans"/>
                <a:ea typeface="Gill Sans"/>
                <a:cs typeface="Gill Sans"/>
                <a:sym typeface="Gill Sans"/>
              </a:defRPr>
            </a:lvl4pPr>
            <a:lvl5pPr marL="2871107" indent="-775607" defTabSz="577991">
              <a:spcBef>
                <a:spcPts val="2400"/>
              </a:spcBef>
              <a:buSzPct val="171000"/>
              <a:defRPr sz="3800">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6313169" y="9229795"/>
            <a:ext cx="360399" cy="385799"/>
          </a:xfrm>
          <a:prstGeom prst="rect">
            <a:avLst/>
          </a:prstGeom>
        </p:spPr>
        <p:txBody>
          <a:bodyPr lIns="72248" tIns="72248" rIns="72248" bIns="72248"/>
          <a:lstStyle>
            <a:lvl1pPr defTabSz="577991">
              <a:defRPr sz="1600">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158" name="Title Text"/>
          <p:cNvSpPr txBox="1"/>
          <p:nvPr>
            <p:ph type="title"/>
          </p:nvPr>
        </p:nvSpPr>
        <p:spPr>
          <a:xfrm>
            <a:off x="952500" y="254000"/>
            <a:ext cx="11099800" cy="2159000"/>
          </a:xfrm>
          <a:prstGeom prst="rect">
            <a:avLst/>
          </a:prstGeom>
        </p:spPr>
        <p:txBody>
          <a:bodyPr lIns="50800" tIns="50800" rIns="50800" bIns="50800"/>
          <a:lstStyle>
            <a:lvl1pPr>
              <a:defRPr>
                <a:latin typeface="Helvetica Neue Medium"/>
                <a:ea typeface="Helvetica Neue Medium"/>
                <a:cs typeface="Helvetica Neue Medium"/>
                <a:sym typeface="Helvetica Neue Medium"/>
              </a:defRPr>
            </a:lvl1pPr>
          </a:lstStyle>
          <a:p>
            <a:pPr/>
            <a:r>
              <a:t>Title Text</a:t>
            </a:r>
          </a:p>
        </p:txBody>
      </p:sp>
      <p:sp>
        <p:nvSpPr>
          <p:cNvPr id="159" name="Body Level One…"/>
          <p:cNvSpPr txBox="1"/>
          <p:nvPr>
            <p:ph type="body" idx="1"/>
          </p:nvPr>
        </p:nvSpPr>
        <p:spPr>
          <a:xfrm>
            <a:off x="952500" y="2590800"/>
            <a:ext cx="11099800" cy="6286500"/>
          </a:xfrm>
          <a:prstGeom prst="rect">
            <a:avLst/>
          </a:prstGeom>
        </p:spPr>
        <p:txBody>
          <a:bodyPr lIns="50800" tIns="50800" rIns="50800" bIns="50800"/>
          <a:lstStyle>
            <a:lvl1pPr>
              <a:buSzPct val="145000"/>
              <a:defRPr sz="3200">
                <a:latin typeface="+mj-lt"/>
                <a:ea typeface="+mj-ea"/>
                <a:cs typeface="+mj-cs"/>
                <a:sym typeface="Helvetica Neue"/>
              </a:defRPr>
            </a:lvl1pPr>
            <a:lvl2pPr>
              <a:buSzPct val="145000"/>
              <a:defRPr sz="3200">
                <a:latin typeface="+mj-lt"/>
                <a:ea typeface="+mj-ea"/>
                <a:cs typeface="+mj-cs"/>
                <a:sym typeface="Helvetica Neue"/>
              </a:defRPr>
            </a:lvl2pPr>
            <a:lvl3pPr>
              <a:buSzPct val="145000"/>
              <a:defRPr sz="3200">
                <a:latin typeface="+mj-lt"/>
                <a:ea typeface="+mj-ea"/>
                <a:cs typeface="+mj-cs"/>
                <a:sym typeface="Helvetica Neue"/>
              </a:defRPr>
            </a:lvl3pPr>
            <a:lvl4pPr>
              <a:buSzPct val="145000"/>
              <a:defRPr sz="3200">
                <a:latin typeface="+mj-lt"/>
                <a:ea typeface="+mj-ea"/>
                <a:cs typeface="+mj-cs"/>
                <a:sym typeface="Helvetica Neue"/>
              </a:defRPr>
            </a:lvl4pPr>
            <a:lvl5pPr>
              <a:buSzPct val="145000"/>
              <a:defRPr sz="3200">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60" name="Slide Number"/>
          <p:cNvSpPr txBox="1"/>
          <p:nvPr>
            <p:ph type="sldNum" sz="quarter" idx="2"/>
          </p:nvPr>
        </p:nvSpPr>
        <p:spPr>
          <a:xfrm>
            <a:off x="6328884" y="9296400"/>
            <a:ext cx="340259" cy="324306"/>
          </a:xfrm>
          <a:prstGeom prst="rect">
            <a:avLst/>
          </a:prstGeom>
        </p:spPr>
        <p:txBody>
          <a:bodyPr lIns="50800" tIns="50800" rIns="50800" bIns="50800"/>
          <a:lstStyle>
            <a:lvl1pPr>
              <a:defRPr sz="16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39"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5" name="Title Text"/>
          <p:cNvSpPr txBox="1"/>
          <p:nvPr>
            <p:ph type="title"/>
          </p:nvPr>
        </p:nvSpPr>
        <p:spPr>
          <a:prstGeom prst="rect">
            <a:avLst/>
          </a:prstGeom>
        </p:spPr>
        <p:txBody>
          <a:bodyPr/>
          <a:lstStyle/>
          <a:p>
            <a:pPr/>
            <a:r>
              <a:t>Title Text</a:t>
            </a:r>
          </a:p>
        </p:txBody>
      </p:sp>
      <p:sp>
        <p:nvSpPr>
          <p:cNvPr id="5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4" name="Title Text"/>
          <p:cNvSpPr txBox="1"/>
          <p:nvPr>
            <p:ph type="title"/>
          </p:nvPr>
        </p:nvSpPr>
        <p:spPr>
          <a:prstGeom prst="rect">
            <a:avLst/>
          </a:prstGeom>
        </p:spPr>
        <p:txBody>
          <a:bodyPr/>
          <a:lstStyle/>
          <a:p>
            <a:pPr/>
            <a:r>
              <a:t>Title Text</a:t>
            </a:r>
          </a:p>
        </p:txBody>
      </p:sp>
      <p:sp>
        <p:nvSpPr>
          <p:cNvPr id="65"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3"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pic>
        <p:nvPicPr>
          <p:cNvPr id="4" name="hwLogo.png" descr="hwLogo.png"/>
          <p:cNvPicPr>
            <a:picLocks noChangeAspect="1"/>
          </p:cNvPicPr>
          <p:nvPr/>
        </p:nvPicPr>
        <p:blipFill>
          <a:blip r:embed="rId2">
            <a:extLst/>
          </a:blip>
          <a:stretch>
            <a:fillRect/>
          </a:stretch>
        </p:blipFill>
        <p:spPr>
          <a:xfrm>
            <a:off x="11935566" y="83805"/>
            <a:ext cx="1006330" cy="765231"/>
          </a:xfrm>
          <a:prstGeom prst="rect">
            <a:avLst/>
          </a:prstGeom>
          <a:ln w="12700">
            <a:miter lim="400000"/>
          </a:ln>
        </p:spPr>
      </p:pic>
      <p:sp>
        <p:nvSpPr>
          <p:cNvPr id="5" name="Slide Number"/>
          <p:cNvSpPr txBox="1"/>
          <p:nvPr>
            <p:ph type="sldNum" sz="quarter" idx="2"/>
          </p:nvPr>
        </p:nvSpPr>
        <p:spPr>
          <a:xfrm>
            <a:off x="7802879" y="9040141"/>
            <a:ext cx="3034454" cy="655336"/>
          </a:xfrm>
          <a:prstGeom prst="rect">
            <a:avLst/>
          </a:prstGeom>
          <a:ln w="12700">
            <a:miter lim="400000"/>
          </a:ln>
        </p:spPr>
        <p:txBody>
          <a:bodyPr wrap="none" lIns="54617" tIns="54617" rIns="54617" bIns="54617">
            <a:spAutoFit/>
          </a:body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5pPr>
      <a:lvl6pPr marL="0" marR="0" indent="0" algn="l" defTabSz="584200" rtl="0" latinLnBrk="0">
        <a:lnSpc>
          <a:spcPct val="100000"/>
        </a:lnSpc>
        <a:spcBef>
          <a:spcPts val="4200"/>
        </a:spcBef>
        <a:spcAft>
          <a:spcPts val="0"/>
        </a:spcAft>
        <a:buClrTx/>
        <a:buSzTx/>
        <a:buFontTx/>
        <a:buNone/>
        <a:tabLst/>
        <a:defRPr b="0" baseline="0" cap="none" i="0" spc="0" strike="noStrike" sz="3600" u="none">
          <a:ln>
            <a:noFill/>
          </a:ln>
          <a:solidFill>
            <a:srgbClr val="000000"/>
          </a:solidFill>
          <a:uFillTx/>
          <a:latin typeface="Helvetica Light"/>
          <a:ea typeface="Helvetica Light"/>
          <a:cs typeface="Helvetica Light"/>
          <a:sym typeface="Helvetica Light"/>
        </a:defRPr>
      </a:lvl6pPr>
      <a:lvl7pPr marL="0" marR="0" indent="0" algn="l" defTabSz="584200" rtl="0" latinLnBrk="0">
        <a:lnSpc>
          <a:spcPct val="100000"/>
        </a:lnSpc>
        <a:spcBef>
          <a:spcPts val="4200"/>
        </a:spcBef>
        <a:spcAft>
          <a:spcPts val="0"/>
        </a:spcAft>
        <a:buClrTx/>
        <a:buSzTx/>
        <a:buFontTx/>
        <a:buNone/>
        <a:tabLst/>
        <a:defRPr b="0" baseline="0" cap="none" i="0" spc="0" strike="noStrike" sz="3600" u="none">
          <a:ln>
            <a:noFill/>
          </a:ln>
          <a:solidFill>
            <a:srgbClr val="000000"/>
          </a:solidFill>
          <a:uFillTx/>
          <a:latin typeface="Helvetica Light"/>
          <a:ea typeface="Helvetica Light"/>
          <a:cs typeface="Helvetica Light"/>
          <a:sym typeface="Helvetica Light"/>
        </a:defRPr>
      </a:lvl7pPr>
      <a:lvl8pPr marL="0" marR="0" indent="0" algn="l" defTabSz="584200" rtl="0" latinLnBrk="0">
        <a:lnSpc>
          <a:spcPct val="100000"/>
        </a:lnSpc>
        <a:spcBef>
          <a:spcPts val="4200"/>
        </a:spcBef>
        <a:spcAft>
          <a:spcPts val="0"/>
        </a:spcAft>
        <a:buClrTx/>
        <a:buSzTx/>
        <a:buFontTx/>
        <a:buNone/>
        <a:tabLst/>
        <a:defRPr b="0" baseline="0" cap="none" i="0" spc="0" strike="noStrike" sz="3600" u="none">
          <a:ln>
            <a:noFill/>
          </a:ln>
          <a:solidFill>
            <a:srgbClr val="000000"/>
          </a:solidFill>
          <a:uFillTx/>
          <a:latin typeface="Helvetica Light"/>
          <a:ea typeface="Helvetica Light"/>
          <a:cs typeface="Helvetica Light"/>
          <a:sym typeface="Helvetica Light"/>
        </a:defRPr>
      </a:lvl8pPr>
      <a:lvl9pPr marL="0" marR="0" indent="0" algn="l" defTabSz="584200" rtl="0" latinLnBrk="0">
        <a:lnSpc>
          <a:spcPct val="100000"/>
        </a:lnSpc>
        <a:spcBef>
          <a:spcPts val="4200"/>
        </a:spcBef>
        <a:spcAft>
          <a:spcPts val="0"/>
        </a:spcAft>
        <a:buClrTx/>
        <a:buSzTx/>
        <a:buFontTx/>
        <a:buNone/>
        <a:tabLst/>
        <a:defRPr b="0" baseline="0" cap="none" i="0" spc="0" strike="noStrike" sz="3600" u="none">
          <a:ln>
            <a:noFill/>
          </a:ln>
          <a:solidFill>
            <a:srgbClr val="000000"/>
          </a:solidFill>
          <a:uFillTx/>
          <a:latin typeface="Helvetica Light"/>
          <a:ea typeface="Helvetica Light"/>
          <a:cs typeface="Helvetica Light"/>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Helvetica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Helvetica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Helvetica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Helvetica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Helvetica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Helvetica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Helvetica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Helvetica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png"/><Relationship Id="rId3" Type="http://schemas.openxmlformats.org/officeDocument/2006/relationships/hyperlink" Target="http://spectrum.ieee.org/automaton/robotics/humanoids/the-uncanny-valley" TargetMode="External"/><Relationship Id="rId4" Type="http://schemas.openxmlformats.org/officeDocument/2006/relationships/hyperlink" Target="http://www.macdorman.com/" TargetMode="Externa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youtu.be/JJoPLrqdzSc" TargetMode="External"/><Relationship Id="rId3" Type="http://schemas.openxmlformats.org/officeDocument/2006/relationships/image" Target="../media/image6.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tif"/></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tif"/><Relationship Id="rId3" Type="http://schemas.openxmlformats.org/officeDocument/2006/relationships/image" Target="../media/image6.tif"/><Relationship Id="rId4" Type="http://schemas.openxmlformats.org/officeDocument/2006/relationships/image" Target="../media/image7.tif"/><Relationship Id="rId5" Type="http://schemas.openxmlformats.org/officeDocument/2006/relationships/image" Target="../media/image8.tif"/></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tif"/></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tif"/><Relationship Id="rId3" Type="http://schemas.openxmlformats.org/officeDocument/2006/relationships/image" Target="../media/image11.tif"/><Relationship Id="rId4" Type="http://schemas.openxmlformats.org/officeDocument/2006/relationships/image" Target="../media/image12.tif"/></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www.theprojectspot.com/tutorial-post/creating-a-genetic-algorithm-for-beginners/3" TargetMode="External"/><Relationship Id="rId3" Type="http://schemas.openxmlformats.org/officeDocument/2006/relationships/image" Target="../media/image13.tif"/><Relationship Id="rId4" Type="http://schemas.openxmlformats.org/officeDocument/2006/relationships/image" Target="../media/image14.tif"/></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55"/>
          <p:cNvSpPr txBox="1"/>
          <p:nvPr>
            <p:ph type="ctrTitle"/>
          </p:nvPr>
        </p:nvSpPr>
        <p:spPr>
          <a:prstGeom prst="rect">
            <a:avLst/>
          </a:prstGeom>
        </p:spPr>
        <p:txBody>
          <a:bodyPr/>
          <a:lstStyle/>
          <a:p>
            <a:pPr defTabSz="514094">
              <a:defRPr sz="7000"/>
            </a:pPr>
            <a:r>
              <a:t>Human-Robot Interaction &amp; Evolutionary Robotics :</a:t>
            </a:r>
          </a:p>
          <a:p>
            <a:pPr defTabSz="514094">
              <a:defRPr sz="7000"/>
            </a:pPr>
            <a:r>
              <a:t>Summary</a:t>
            </a:r>
          </a:p>
        </p:txBody>
      </p:sp>
      <p:sp>
        <p:nvSpPr>
          <p:cNvPr id="170" name="Shape 56"/>
          <p:cNvSpPr txBox="1"/>
          <p:nvPr>
            <p:ph type="subTitle" sz="quarter" idx="1"/>
          </p:nvPr>
        </p:nvSpPr>
        <p:spPr>
          <a:prstGeom prst="rect">
            <a:avLst/>
          </a:prstGeom>
        </p:spPr>
        <p:txBody>
          <a:bodyPr/>
          <a:lstStyle/>
          <a:p>
            <a:pPr defTabSz="379729">
              <a:defRPr sz="2300"/>
            </a:pPr>
            <a:r>
              <a:t>by Dr. Katrin S. Lohan</a:t>
            </a:r>
          </a:p>
          <a:p>
            <a:pPr defTabSz="379729">
              <a:defRPr sz="2300"/>
            </a:pPr>
            <a:r>
              <a:t>*Multiple slides over the course adapted form joint work with colleagues.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83"/>
          <p:cNvSpPr txBox="1"/>
          <p:nvPr>
            <p:ph type="title"/>
          </p:nvPr>
        </p:nvSpPr>
        <p:spPr>
          <a:prstGeom prst="rect">
            <a:avLst/>
          </a:prstGeom>
        </p:spPr>
        <p:txBody>
          <a:bodyPr/>
          <a:lstStyle/>
          <a:p>
            <a:pPr/>
            <a:r>
              <a:t>Procedure</a:t>
            </a:r>
          </a:p>
        </p:txBody>
      </p:sp>
      <p:sp>
        <p:nvSpPr>
          <p:cNvPr id="198" name="Shape 84"/>
          <p:cNvSpPr txBox="1"/>
          <p:nvPr>
            <p:ph type="body" idx="1"/>
          </p:nvPr>
        </p:nvSpPr>
        <p:spPr>
          <a:prstGeom prst="rect">
            <a:avLst/>
          </a:prstGeom>
        </p:spPr>
        <p:txBody>
          <a:bodyPr/>
          <a:lstStyle/>
          <a:p>
            <a:pPr/>
            <a:r>
              <a:t>Formally have all participants sign up for a time slot (if individual testing is needed)</a:t>
            </a:r>
          </a:p>
          <a:p>
            <a:pPr/>
            <a:r>
              <a:t>Informed Consent </a:t>
            </a:r>
          </a:p>
          <a:p>
            <a:pPr/>
            <a:r>
              <a:t>Execute study</a:t>
            </a:r>
          </a:p>
          <a:p>
            <a:pPr/>
            <a:r>
              <a:t>Questionnaires/Debriefing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86"/>
          <p:cNvSpPr txBox="1"/>
          <p:nvPr>
            <p:ph type="title"/>
          </p:nvPr>
        </p:nvSpPr>
        <p:spPr>
          <a:prstGeom prst="rect">
            <a:avLst/>
          </a:prstGeom>
        </p:spPr>
        <p:txBody>
          <a:bodyPr/>
          <a:lstStyle/>
          <a:p>
            <a:pPr/>
            <a:r>
              <a:t>Metrics</a:t>
            </a:r>
          </a:p>
        </p:txBody>
      </p:sp>
      <p:sp>
        <p:nvSpPr>
          <p:cNvPr id="201" name="Shape 87"/>
          <p:cNvSpPr txBox="1"/>
          <p:nvPr>
            <p:ph type="body" idx="1"/>
          </p:nvPr>
        </p:nvSpPr>
        <p:spPr>
          <a:prstGeom prst="rect">
            <a:avLst/>
          </a:prstGeom>
        </p:spPr>
        <p:txBody>
          <a:bodyPr/>
          <a:lstStyle/>
          <a:p>
            <a:pPr>
              <a:lnSpc>
                <a:spcPct val="90000"/>
              </a:lnSpc>
            </a:pPr>
            <a:r>
              <a:t>What you are measuring</a:t>
            </a:r>
          </a:p>
          <a:p>
            <a:pPr>
              <a:lnSpc>
                <a:spcPct val="90000"/>
              </a:lnSpc>
            </a:pPr>
            <a:r>
              <a:t>Types of metrics</a:t>
            </a:r>
          </a:p>
          <a:p>
            <a:pPr lvl="1" marL="913694" indent="-469193">
              <a:lnSpc>
                <a:spcPct val="90000"/>
              </a:lnSpc>
              <a:spcBef>
                <a:spcPts val="600"/>
              </a:spcBef>
              <a:buChar char="–"/>
              <a:defRPr sz="3800"/>
            </a:pPr>
            <a:r>
              <a:t>Objective</a:t>
            </a:r>
          </a:p>
          <a:p>
            <a:pPr lvl="2" marL="1308804" indent="-419804">
              <a:lnSpc>
                <a:spcPct val="90000"/>
              </a:lnSpc>
              <a:spcBef>
                <a:spcPts val="500"/>
              </a:spcBef>
              <a:defRPr sz="3400"/>
            </a:pPr>
            <a:r>
              <a:t>Time to complete task</a:t>
            </a:r>
          </a:p>
          <a:p>
            <a:pPr lvl="2" marL="1308804" indent="-419804">
              <a:lnSpc>
                <a:spcPct val="90000"/>
              </a:lnSpc>
              <a:spcBef>
                <a:spcPts val="500"/>
              </a:spcBef>
              <a:defRPr sz="3400"/>
            </a:pPr>
            <a:r>
              <a:t>Errors</a:t>
            </a:r>
          </a:p>
          <a:p>
            <a:pPr lvl="2" marL="1308804" indent="-419804">
              <a:lnSpc>
                <a:spcPct val="90000"/>
              </a:lnSpc>
              <a:spcBef>
                <a:spcPts val="500"/>
              </a:spcBef>
              <a:defRPr sz="3400"/>
            </a:pPr>
            <a:r>
              <a:t>Ordinal/Continuous</a:t>
            </a:r>
          </a:p>
          <a:p>
            <a:pPr lvl="1" marL="913694" indent="-469193">
              <a:lnSpc>
                <a:spcPct val="90000"/>
              </a:lnSpc>
              <a:spcBef>
                <a:spcPts val="600"/>
              </a:spcBef>
              <a:buChar char="–"/>
              <a:defRPr sz="3800"/>
            </a:pPr>
            <a:r>
              <a:t>Subjective</a:t>
            </a:r>
          </a:p>
          <a:p>
            <a:pPr lvl="2" marL="1308804" indent="-419804">
              <a:lnSpc>
                <a:spcPct val="90000"/>
              </a:lnSpc>
              <a:spcBef>
                <a:spcPts val="500"/>
              </a:spcBef>
              <a:defRPr sz="3400"/>
            </a:pPr>
            <a:r>
              <a:t>Satisfaction</a:t>
            </a:r>
          </a:p>
          <a:p>
            <a:pPr>
              <a:lnSpc>
                <a:spcPct val="90000"/>
              </a:lnSpc>
            </a:pPr>
            <a:r>
              <a:t>Pros/Cons of each type?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89"/>
          <p:cNvSpPr txBox="1"/>
          <p:nvPr>
            <p:ph type="title"/>
          </p:nvPr>
        </p:nvSpPr>
        <p:spPr>
          <a:xfrm>
            <a:off x="887305" y="218651"/>
            <a:ext cx="11216644" cy="4044133"/>
          </a:xfrm>
          <a:prstGeom prst="rect">
            <a:avLst/>
          </a:prstGeom>
        </p:spPr>
        <p:txBody>
          <a:bodyPr/>
          <a:lstStyle/>
          <a:p>
            <a:pPr defTabSz="233679">
              <a:defRPr sz="5400"/>
            </a:pPr>
            <a:r>
              <a:t>Embodiment in Interaction</a:t>
            </a:r>
          </a:p>
          <a:p>
            <a:pPr defTabSz="233679">
              <a:defRPr sz="2800"/>
            </a:pPr>
            <a:r>
              <a:t>The following definition, developed by Quick et al., 1999a, Quick et al., 1999b),is defining embodiment as that which </a:t>
            </a:r>
            <a:r>
              <a:rPr b="1">
                <a:latin typeface="+mn-lt"/>
                <a:ea typeface="+mn-ea"/>
                <a:cs typeface="+mn-cs"/>
                <a:sym typeface="Helvetica"/>
              </a:rPr>
              <a:t>establishes a basis for structural coupling</a:t>
            </a:r>
            <a:r>
              <a:t> by creating the potential for</a:t>
            </a:r>
            <a:r>
              <a:rPr b="1">
                <a:latin typeface="+mn-lt"/>
                <a:ea typeface="+mn-ea"/>
                <a:cs typeface="+mn-cs"/>
                <a:sym typeface="Helvetica"/>
              </a:rPr>
              <a:t> mutual perturbation</a:t>
            </a:r>
            <a:r>
              <a:t> </a:t>
            </a:r>
            <a:r>
              <a:rPr b="1">
                <a:latin typeface="+mn-lt"/>
                <a:ea typeface="+mn-ea"/>
                <a:cs typeface="+mn-cs"/>
                <a:sym typeface="Helvetica"/>
              </a:rPr>
              <a:t>between system and environment</a:t>
            </a:r>
            <a:r>
              <a:t>. Embodiment is in this sense not solely a feature of a system in an environment, but is grounded in the relationship between the two.</a:t>
            </a:r>
          </a:p>
        </p:txBody>
      </p:sp>
      <p:sp>
        <p:nvSpPr>
          <p:cNvPr id="204" name="Shape 90"/>
          <p:cNvSpPr txBox="1"/>
          <p:nvPr>
            <p:ph type="body" idx="1"/>
          </p:nvPr>
        </p:nvSpPr>
        <p:spPr>
          <a:xfrm>
            <a:off x="887305" y="3995422"/>
            <a:ext cx="11216644" cy="4665415"/>
          </a:xfrm>
          <a:prstGeom prst="rect">
            <a:avLst/>
          </a:prstGeom>
        </p:spPr>
        <p:txBody>
          <a:bodyPr/>
          <a:lstStyle>
            <a:lvl1pPr>
              <a:defRPr>
                <a:solidFill>
                  <a:srgbClr val="000000"/>
                </a:solidFill>
              </a:defRPr>
            </a:lvl1pPr>
          </a:lstStyle>
          <a:p>
            <a:pPr/>
            <a:r>
              <a:t>Definition: A system S is embodied in an environment E if perturbatory channels exist between the two. That is, S is embodied in E if for every time t at which both S and E exist, some subset of E’s possible states with respect to S have the capacity to perturb S’s state, and some subset of S’s possible states with respect to E have the capacity to perturb E’s state.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92"/>
          <p:cNvSpPr txBox="1"/>
          <p:nvPr>
            <p:ph type="title"/>
          </p:nvPr>
        </p:nvSpPr>
        <p:spPr>
          <a:prstGeom prst="rect">
            <a:avLst/>
          </a:prstGeom>
        </p:spPr>
        <p:txBody>
          <a:bodyPr/>
          <a:lstStyle>
            <a:lvl1pPr defTabSz="543305">
              <a:defRPr sz="7400"/>
            </a:lvl1pPr>
          </a:lstStyle>
          <a:p>
            <a:pPr/>
            <a:r>
              <a:t>Embodiment in Interaction</a:t>
            </a:r>
          </a:p>
        </p:txBody>
      </p:sp>
      <p:sp>
        <p:nvSpPr>
          <p:cNvPr id="207" name="Shape 93"/>
          <p:cNvSpPr txBox="1"/>
          <p:nvPr>
            <p:ph type="body" idx="1"/>
          </p:nvPr>
        </p:nvSpPr>
        <p:spPr>
          <a:xfrm>
            <a:off x="952500" y="2603500"/>
            <a:ext cx="11099800" cy="6286500"/>
          </a:xfrm>
          <a:prstGeom prst="rect">
            <a:avLst/>
          </a:prstGeom>
        </p:spPr>
        <p:txBody>
          <a:bodyPr anchor="t"/>
          <a:lstStyle/>
          <a:p>
            <a:pPr/>
            <a:r>
              <a:t>How can we manipulate this embodiment ?</a:t>
            </a:r>
          </a:p>
          <a:p>
            <a:pPr lvl="1"/>
            <a:r>
              <a:t>by manipulating the system </a:t>
            </a:r>
          </a:p>
          <a:p>
            <a:pPr lvl="1"/>
            <a:r>
              <a:t>the environment </a:t>
            </a:r>
          </a:p>
          <a:p>
            <a:pPr lvl="1"/>
            <a:r>
              <a:t>how they interact with each other</a:t>
            </a:r>
          </a:p>
          <a:p>
            <a:pPr lvl="1"/>
            <a:r>
              <a:t>a combination of the above</a:t>
            </a:r>
          </a:p>
          <a:p>
            <a:pPr/>
            <a:r>
              <a:t>How does it effects the interaction?</a:t>
            </a:r>
          </a:p>
          <a:p>
            <a:pPr lvl="1"/>
            <a:r>
              <a:t>let’s find out what happens when we manipulate the system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9" name="Embodiment.mov" descr="Embodiment.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2273300" y="3835400"/>
            <a:ext cx="8128000" cy="4572000"/>
          </a:xfrm>
          <a:prstGeom prst="rect">
            <a:avLst/>
          </a:prstGeom>
          <a:ln w="12700">
            <a:miter lim="400000"/>
          </a:ln>
        </p:spPr>
      </p:pic>
      <p:sp>
        <p:nvSpPr>
          <p:cNvPr id="210" name="Shape 96"/>
          <p:cNvSpPr txBox="1"/>
          <p:nvPr>
            <p:ph type="title"/>
          </p:nvPr>
        </p:nvSpPr>
        <p:spPr>
          <a:prstGeom prst="rect">
            <a:avLst/>
          </a:prstGeom>
        </p:spPr>
        <p:txBody>
          <a:bodyPr/>
          <a:lstStyle>
            <a:lvl1pPr defTabSz="578358">
              <a:defRPr sz="7900"/>
            </a:lvl1pPr>
          </a:lstStyle>
          <a:p>
            <a:pPr/>
            <a:r>
              <a:t>Embodiment Experiment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2760002" fill="hold"/>
                                        <p:tgtEl>
                                          <p:spTgt spid="20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0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100"/>
          <p:cNvSpPr txBox="1"/>
          <p:nvPr>
            <p:ph type="title"/>
          </p:nvPr>
        </p:nvSpPr>
        <p:spPr>
          <a:prstGeom prst="rect">
            <a:avLst/>
          </a:prstGeom>
        </p:spPr>
        <p:txBody>
          <a:bodyPr/>
          <a:lstStyle/>
          <a:p>
            <a:pPr>
              <a:defRPr sz="5100">
                <a:latin typeface="+mn-lt"/>
                <a:ea typeface="+mn-ea"/>
                <a:cs typeface="+mn-cs"/>
                <a:sym typeface="Helvetica"/>
              </a:defRPr>
            </a:pPr>
            <a:r>
              <a:t>Summary: Embodiment in Interaction</a:t>
            </a:r>
          </a:p>
          <a:p>
            <a:pPr>
              <a:defRPr sz="5100">
                <a:latin typeface="+mn-lt"/>
                <a:ea typeface="+mn-ea"/>
                <a:cs typeface="+mn-cs"/>
                <a:sym typeface="Helvetica"/>
              </a:defRPr>
            </a:pPr>
            <a:r>
              <a:t>an example </a:t>
            </a:r>
          </a:p>
        </p:txBody>
      </p:sp>
      <p:sp>
        <p:nvSpPr>
          <p:cNvPr id="215" name="Shape 101"/>
          <p:cNvSpPr txBox="1"/>
          <p:nvPr>
            <p:ph type="body" idx="1"/>
          </p:nvPr>
        </p:nvSpPr>
        <p:spPr>
          <a:xfrm>
            <a:off x="952500" y="2603500"/>
            <a:ext cx="11099800" cy="6286500"/>
          </a:xfrm>
          <a:prstGeom prst="rect">
            <a:avLst/>
          </a:prstGeom>
        </p:spPr>
        <p:txBody>
          <a:bodyPr/>
          <a:lstStyle/>
          <a:p>
            <a:pPr/>
            <a:r>
              <a:t>The degrees of freedom have been manipulated and therefore the system.</a:t>
            </a:r>
          </a:p>
          <a:p>
            <a:pPr/>
            <a:r>
              <a:t>The appearance has been manipulated and therefore the embodiment.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305"/>
          <p:cNvSpPr txBox="1"/>
          <p:nvPr>
            <p:ph type="title"/>
          </p:nvPr>
        </p:nvSpPr>
        <p:spPr>
          <a:prstGeom prst="rect">
            <a:avLst/>
          </a:prstGeom>
        </p:spPr>
        <p:txBody>
          <a:bodyPr/>
          <a:lstStyle/>
          <a:p>
            <a:pPr/>
            <a:r>
              <a:t>The Uncanny Valley</a:t>
            </a:r>
          </a:p>
        </p:txBody>
      </p:sp>
      <p:pic>
        <p:nvPicPr>
          <p:cNvPr id="220" name="droppedImage.png" descr="droppedImage.png"/>
          <p:cNvPicPr>
            <a:picLocks noChangeAspect="1"/>
          </p:cNvPicPr>
          <p:nvPr/>
        </p:nvPicPr>
        <p:blipFill>
          <a:blip r:embed="rId2">
            <a:extLst/>
          </a:blip>
          <a:stretch>
            <a:fillRect/>
          </a:stretch>
        </p:blipFill>
        <p:spPr>
          <a:xfrm>
            <a:off x="3033345" y="2637084"/>
            <a:ext cx="6947011" cy="5418668"/>
          </a:xfrm>
          <a:prstGeom prst="rect">
            <a:avLst/>
          </a:prstGeom>
          <a:ln w="12700">
            <a:miter lim="400000"/>
          </a:ln>
        </p:spPr>
      </p:pic>
      <p:sp>
        <p:nvSpPr>
          <p:cNvPr id="221" name="Shape 307"/>
          <p:cNvSpPr txBox="1"/>
          <p:nvPr/>
        </p:nvSpPr>
        <p:spPr>
          <a:xfrm>
            <a:off x="7152640" y="8582377"/>
            <a:ext cx="5527041" cy="50009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nchor="ctr">
            <a:spAutoFit/>
          </a:bodyPr>
          <a:lstStyle/>
          <a:p>
            <a:pPr algn="l" defTabSz="451555">
              <a:defRPr sz="1200">
                <a:latin typeface="Times"/>
                <a:ea typeface="Times"/>
                <a:cs typeface="Times"/>
                <a:sym typeface="Times"/>
              </a:defRPr>
            </a:pPr>
            <a:r>
              <a:t>Mori, M. (1970/2012). </a:t>
            </a:r>
            <a:r>
              <a:rPr u="sng">
                <a:solidFill>
                  <a:srgbClr val="0000FF"/>
                </a:solidFill>
                <a:uFill>
                  <a:solidFill>
                    <a:srgbClr val="0000FF"/>
                  </a:solidFill>
                </a:uFill>
                <a:hlinkClick r:id="rId3" invalidUrl="" action="" tgtFrame="" tooltip="" history="1" highlightClick="0" endSnd="0"/>
              </a:rPr>
              <a:t>The uncanny valley</a:t>
            </a:r>
            <a:r>
              <a:t> (</a:t>
            </a:r>
            <a:r>
              <a:rPr u="sng">
                <a:solidFill>
                  <a:srgbClr val="0000FF"/>
                </a:solidFill>
                <a:uFill>
                  <a:solidFill>
                    <a:srgbClr val="0000FF"/>
                  </a:solidFill>
                </a:uFill>
                <a:hlinkClick r:id="rId4" invalidUrl="" action="" tgtFrame="" tooltip="" history="1" highlightClick="0" endSnd="0"/>
              </a:rPr>
              <a:t>K. F. MacDorman</a:t>
            </a:r>
            <a:r>
              <a:t> &amp; N. Kageki, Trans.). </a:t>
            </a:r>
            <a:r>
              <a:rPr i="1"/>
              <a:t>IEEE Robotics &amp; Automation Magazine, 19</a:t>
            </a:r>
            <a:r>
              <a:t>(2), 98–100.</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105"/>
          <p:cNvSpPr txBox="1"/>
          <p:nvPr>
            <p:ph type="title"/>
          </p:nvPr>
        </p:nvSpPr>
        <p:spPr>
          <a:prstGeom prst="rect">
            <a:avLst/>
          </a:prstGeom>
        </p:spPr>
        <p:txBody>
          <a:bodyPr/>
          <a:lstStyle/>
          <a:p>
            <a:pPr/>
            <a:r>
              <a:t>Attention</a:t>
            </a:r>
          </a:p>
        </p:txBody>
      </p:sp>
      <p:sp>
        <p:nvSpPr>
          <p:cNvPr id="224" name="Shape 106"/>
          <p:cNvSpPr txBox="1"/>
          <p:nvPr>
            <p:ph type="body" idx="1"/>
          </p:nvPr>
        </p:nvSpPr>
        <p:spPr>
          <a:prstGeom prst="rect">
            <a:avLst/>
          </a:prstGeom>
        </p:spPr>
        <p:txBody>
          <a:bodyPr/>
          <a:lstStyle/>
          <a:p>
            <a:pPr/>
            <a:r>
              <a:t>Attention is the behavioural and cognitive process of selectively concentrating on a discrete aspect of information, whether deemed subjective or objective, while ignoring other perceivable information. </a:t>
            </a:r>
          </a:p>
          <a:p>
            <a:pPr/>
            <a:r>
              <a:t>Attention has also been referred to as the allocation of limited processing resources.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108"/>
          <p:cNvSpPr txBox="1"/>
          <p:nvPr>
            <p:ph type="title"/>
          </p:nvPr>
        </p:nvSpPr>
        <p:spPr>
          <a:prstGeom prst="rect">
            <a:avLst/>
          </a:prstGeom>
        </p:spPr>
        <p:txBody>
          <a:bodyPr/>
          <a:lstStyle/>
          <a:p>
            <a:pPr/>
            <a:r>
              <a:t>Visual Attention</a:t>
            </a:r>
          </a:p>
        </p:txBody>
      </p:sp>
      <p:sp>
        <p:nvSpPr>
          <p:cNvPr id="227" name="Shape 109"/>
          <p:cNvSpPr txBox="1"/>
          <p:nvPr>
            <p:ph type="body" sz="half" idx="1"/>
          </p:nvPr>
        </p:nvSpPr>
        <p:spPr>
          <a:xfrm>
            <a:off x="952499" y="2603500"/>
            <a:ext cx="6203208" cy="6286500"/>
          </a:xfrm>
          <a:prstGeom prst="rect">
            <a:avLst/>
          </a:prstGeom>
        </p:spPr>
        <p:txBody>
          <a:bodyPr/>
          <a:lstStyle/>
          <a:p>
            <a:pPr marL="262254" indent="-262254" defTabSz="344676">
              <a:spcBef>
                <a:spcPts val="2400"/>
              </a:spcBef>
              <a:defRPr sz="2100"/>
            </a:pPr>
            <a:r>
              <a:t>Defined by Cognitive Phycology</a:t>
            </a:r>
          </a:p>
          <a:p>
            <a:pPr marL="262254" indent="-262254" defTabSz="344676">
              <a:spcBef>
                <a:spcPts val="2400"/>
              </a:spcBef>
              <a:defRPr sz="2100"/>
            </a:pPr>
            <a:r>
              <a:t>Visual attention a two-stage process [1]:</a:t>
            </a:r>
          </a:p>
          <a:p>
            <a:pPr lvl="1" marL="749298" indent="-374649" defTabSz="344676">
              <a:spcBef>
                <a:spcPts val="2400"/>
              </a:spcBef>
              <a:buSzPct val="100000"/>
              <a:buAutoNum type="arabicPeriod" startAt="1"/>
              <a:defRPr sz="2100"/>
            </a:pPr>
            <a:r>
              <a:t>attention is distributed uniformly over the external visual scene </a:t>
            </a:r>
          </a:p>
          <a:p>
            <a:pPr lvl="1" marL="749298" indent="-374649" defTabSz="344676">
              <a:spcBef>
                <a:spcPts val="2400"/>
              </a:spcBef>
              <a:buSzPct val="100000"/>
              <a:buAutoNum type="arabicPeriod" startAt="1"/>
              <a:defRPr sz="2100"/>
            </a:pPr>
            <a:r>
              <a:t>attention is concentrated to a specific area of the visual scene (i.e. it is focused)</a:t>
            </a:r>
          </a:p>
          <a:p>
            <a:pPr marL="262254" indent="-262254" defTabSz="344676">
              <a:spcBef>
                <a:spcPts val="2400"/>
              </a:spcBef>
              <a:defRPr sz="2100"/>
            </a:pPr>
            <a:r>
              <a:t>This focusing process can be explained by the Fovea</a:t>
            </a:r>
          </a:p>
          <a:p>
            <a:pPr lvl="1" marL="524509" indent="-262254" defTabSz="344676">
              <a:spcBef>
                <a:spcPts val="2400"/>
              </a:spcBef>
              <a:defRPr sz="2100"/>
            </a:pPr>
            <a:r>
              <a:t>small central pit composed of closely packed cones</a:t>
            </a:r>
          </a:p>
          <a:p>
            <a:pPr lvl="1" marL="524509" indent="-262254" defTabSz="344676">
              <a:spcBef>
                <a:spcPts val="2400"/>
              </a:spcBef>
              <a:defRPr sz="2100"/>
            </a:pPr>
            <a:r>
              <a:t>fovea is responsible for sharp central vision (also called foveal vision)</a:t>
            </a:r>
          </a:p>
        </p:txBody>
      </p:sp>
      <p:pic>
        <p:nvPicPr>
          <p:cNvPr id="228" name="1016px-Schematic_diagram_of_the_human_eye_en.svg.png" descr="1016px-Schematic_diagram_of_the_human_eye_en.svg.png"/>
          <p:cNvPicPr>
            <a:picLocks noChangeAspect="1"/>
          </p:cNvPicPr>
          <p:nvPr/>
        </p:nvPicPr>
        <p:blipFill>
          <a:blip r:embed="rId2">
            <a:extLst/>
          </a:blip>
          <a:stretch>
            <a:fillRect/>
          </a:stretch>
        </p:blipFill>
        <p:spPr>
          <a:xfrm>
            <a:off x="6974982" y="3092946"/>
            <a:ext cx="5225322" cy="530760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112"/>
          <p:cNvSpPr txBox="1"/>
          <p:nvPr>
            <p:ph type="title"/>
          </p:nvPr>
        </p:nvSpPr>
        <p:spPr>
          <a:prstGeom prst="rect">
            <a:avLst/>
          </a:prstGeom>
        </p:spPr>
        <p:txBody>
          <a:bodyPr/>
          <a:lstStyle>
            <a:lvl1pPr defTabSz="490727">
              <a:defRPr sz="6700"/>
            </a:lvl1pPr>
          </a:lstStyle>
          <a:p>
            <a:pPr/>
            <a:r>
              <a:t>Existing Approaches: Saliency Systems </a:t>
            </a:r>
          </a:p>
        </p:txBody>
      </p:sp>
      <p:sp>
        <p:nvSpPr>
          <p:cNvPr id="231" name="Shape 113"/>
          <p:cNvSpPr txBox="1"/>
          <p:nvPr>
            <p:ph type="body" idx="1"/>
          </p:nvPr>
        </p:nvSpPr>
        <p:spPr>
          <a:prstGeom prst="rect">
            <a:avLst/>
          </a:prstGeom>
        </p:spPr>
        <p:txBody>
          <a:bodyPr/>
          <a:lstStyle/>
          <a:p>
            <a:pPr marL="293369" indent="-293369" defTabSz="385572">
              <a:spcBef>
                <a:spcPts val="2700"/>
              </a:spcBef>
              <a:defRPr sz="2300"/>
            </a:pPr>
            <a:r>
              <a:t>Multiscale image analysis </a:t>
            </a:r>
          </a:p>
          <a:p>
            <a:pPr marL="293369" indent="-293369" defTabSz="385572">
              <a:spcBef>
                <a:spcPts val="2700"/>
              </a:spcBef>
              <a:defRPr sz="2300"/>
            </a:pPr>
            <a:r>
              <a:t>Entropy</a:t>
            </a:r>
          </a:p>
          <a:p>
            <a:pPr marL="293369" indent="-293369" defTabSz="385572">
              <a:spcBef>
                <a:spcPts val="2700"/>
              </a:spcBef>
              <a:defRPr sz="2300"/>
            </a:pPr>
            <a:r>
              <a:t>Self-Similarity</a:t>
            </a:r>
          </a:p>
          <a:p>
            <a:pPr marL="293369" indent="-293369" defTabSz="385572">
              <a:spcBef>
                <a:spcPts val="2700"/>
              </a:spcBef>
              <a:defRPr sz="2300"/>
            </a:pPr>
            <a:r>
              <a:t>Center-Surround approach</a:t>
            </a:r>
          </a:p>
          <a:p>
            <a:pPr marL="293369" indent="-293369" defTabSz="385572">
              <a:spcBef>
                <a:spcPts val="2700"/>
              </a:spcBef>
              <a:defRPr sz="2300"/>
            </a:pPr>
            <a:r>
              <a:t>Distance transform </a:t>
            </a:r>
          </a:p>
          <a:p>
            <a:pPr marL="293369" indent="-293369" defTabSz="385572">
              <a:spcBef>
                <a:spcPts val="2700"/>
              </a:spcBef>
              <a:defRPr sz="2300"/>
            </a:pPr>
            <a:r>
              <a:t>Global Contrast</a:t>
            </a:r>
          </a:p>
          <a:p>
            <a:pPr marL="293369" indent="-293369" defTabSz="385572">
              <a:spcBef>
                <a:spcPts val="2700"/>
              </a:spcBef>
              <a:defRPr sz="2300"/>
            </a:pPr>
            <a:r>
              <a:t>Symmetry</a:t>
            </a:r>
          </a:p>
          <a:p>
            <a:pPr marL="293369" indent="-293369" defTabSz="385572">
              <a:spcBef>
                <a:spcPts val="2700"/>
              </a:spcBef>
              <a:defRPr sz="2300"/>
            </a:pPr>
            <a:r>
              <a:t> Local steering kernels</a:t>
            </a:r>
          </a:p>
          <a:p>
            <a:pPr marL="293369" indent="-293369" defTabSz="385572">
              <a:spcBef>
                <a:spcPts val="2700"/>
              </a:spcBef>
              <a:defRPr sz="2300"/>
            </a:pPr>
            <a:r>
              <a:t> Graphical model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58"/>
          <p:cNvSpPr txBox="1"/>
          <p:nvPr>
            <p:ph type="title"/>
          </p:nvPr>
        </p:nvSpPr>
        <p:spPr>
          <a:prstGeom prst="rect">
            <a:avLst/>
          </a:prstGeom>
        </p:spPr>
        <p:txBody>
          <a:bodyPr/>
          <a:lstStyle>
            <a:lvl1pPr defTabSz="490727">
              <a:defRPr sz="6700"/>
            </a:lvl1pPr>
          </a:lstStyle>
          <a:p>
            <a:pPr/>
            <a:r>
              <a:t>What is human-robot interaction? </a:t>
            </a:r>
          </a:p>
        </p:txBody>
      </p:sp>
      <p:sp>
        <p:nvSpPr>
          <p:cNvPr id="173" name="Shape 59"/>
          <p:cNvSpPr txBox="1"/>
          <p:nvPr>
            <p:ph type="body" idx="1"/>
          </p:nvPr>
        </p:nvSpPr>
        <p:spPr>
          <a:prstGeom prst="rect">
            <a:avLst/>
          </a:prstGeom>
        </p:spPr>
        <p:txBody>
          <a:bodyPr/>
          <a:lstStyle/>
          <a:p>
            <a:pPr/>
            <a:r>
              <a:t>Human–robot interaction is the study of interactions between humans and robots. It is often referred as HRI by researchers. </a:t>
            </a:r>
          </a:p>
          <a:p>
            <a:pPr/>
            <a:r>
              <a:t>Human–robot interaction is a multidisciplinary field with contributions from human–computer interaction, artificial intelligence, robotics, natural language understanding, design, neuroscience, social sciences, biology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115"/>
          <p:cNvSpPr txBox="1"/>
          <p:nvPr>
            <p:ph type="title"/>
          </p:nvPr>
        </p:nvSpPr>
        <p:spPr>
          <a:prstGeom prst="rect">
            <a:avLst/>
          </a:prstGeom>
        </p:spPr>
        <p:txBody>
          <a:bodyPr/>
          <a:lstStyle>
            <a:lvl1pPr defTabSz="502412">
              <a:defRPr sz="6800"/>
            </a:lvl1pPr>
          </a:lstStyle>
          <a:p>
            <a:pPr/>
            <a:r>
              <a:t>Summary: Saliency systems </a:t>
            </a:r>
          </a:p>
        </p:txBody>
      </p:sp>
      <p:sp>
        <p:nvSpPr>
          <p:cNvPr id="234" name="Shape 116"/>
          <p:cNvSpPr txBox="1"/>
          <p:nvPr>
            <p:ph type="body" idx="1"/>
          </p:nvPr>
        </p:nvSpPr>
        <p:spPr>
          <a:prstGeom prst="rect">
            <a:avLst/>
          </a:prstGeom>
        </p:spPr>
        <p:txBody>
          <a:bodyPr/>
          <a:lstStyle/>
          <a:p>
            <a:pPr/>
            <a:r>
              <a:t>For robotics applications use a light weight methods like Mean or Random contrast based saliency </a:t>
            </a:r>
          </a:p>
          <a:p>
            <a:pPr/>
            <a:r>
              <a:t>Graph and Multiscale saliency are ideal for psychological experiment modelling </a:t>
            </a:r>
          </a:p>
          <a:p>
            <a:pPr/>
            <a:r>
              <a:t>O(Mean) &lt; O(Random) &lt; O(Multiscale) &lt; O(Graph)</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118"/>
          <p:cNvSpPr txBox="1"/>
          <p:nvPr>
            <p:ph type="title"/>
          </p:nvPr>
        </p:nvSpPr>
        <p:spPr>
          <a:prstGeom prst="rect">
            <a:avLst/>
          </a:prstGeom>
        </p:spPr>
        <p:txBody>
          <a:bodyPr/>
          <a:lstStyle/>
          <a:p>
            <a:pPr/>
            <a:r>
              <a:t>Audio Attention</a:t>
            </a:r>
          </a:p>
        </p:txBody>
      </p:sp>
      <p:sp>
        <p:nvSpPr>
          <p:cNvPr id="237" name="Shape 119"/>
          <p:cNvSpPr txBox="1"/>
          <p:nvPr>
            <p:ph type="body" sz="half" idx="1"/>
          </p:nvPr>
        </p:nvSpPr>
        <p:spPr>
          <a:xfrm>
            <a:off x="952500" y="2603500"/>
            <a:ext cx="6515894" cy="6286500"/>
          </a:xfrm>
          <a:prstGeom prst="rect">
            <a:avLst/>
          </a:prstGeom>
        </p:spPr>
        <p:txBody>
          <a:bodyPr/>
          <a:lstStyle/>
          <a:p>
            <a:pPr marL="293369" indent="-293369" defTabSz="385572">
              <a:spcBef>
                <a:spcPts val="2700"/>
              </a:spcBef>
              <a:defRPr sz="2300"/>
            </a:pPr>
            <a:r>
              <a:t>Selective auditory attention</a:t>
            </a:r>
          </a:p>
          <a:p>
            <a:pPr marL="293369" indent="-293369" defTabSz="385572">
              <a:spcBef>
                <a:spcPts val="2700"/>
              </a:spcBef>
              <a:defRPr sz="2300"/>
            </a:pPr>
            <a:r>
              <a:t>The cocktail party effect [1]:</a:t>
            </a:r>
          </a:p>
          <a:p>
            <a:pPr lvl="1" marL="586739" indent="-293369" defTabSz="385572">
              <a:spcBef>
                <a:spcPts val="2700"/>
              </a:spcBef>
              <a:defRPr sz="2300"/>
            </a:pPr>
            <a:r>
              <a:t>The sounds and noise in the surrounding environment is heard by the auditory system but certain parts of the auditory information are processed in the brain only.</a:t>
            </a:r>
          </a:p>
          <a:p>
            <a:pPr marL="293369" indent="-293369" defTabSz="385572">
              <a:spcBef>
                <a:spcPts val="2700"/>
              </a:spcBef>
              <a:defRPr sz="2300"/>
            </a:pPr>
            <a:r>
              <a:t>Sound localisation:</a:t>
            </a:r>
          </a:p>
          <a:p>
            <a:pPr lvl="1" marL="586739" indent="-293369" defTabSz="385572">
              <a:spcBef>
                <a:spcPts val="2700"/>
              </a:spcBef>
              <a:defRPr sz="2300"/>
            </a:pPr>
            <a:r>
              <a:t>ability to identify the location or origin of a detected sound in direction and distance </a:t>
            </a:r>
          </a:p>
          <a:p>
            <a:pPr lvl="1" marL="586739" indent="-293369" defTabSz="385572">
              <a:spcBef>
                <a:spcPts val="2700"/>
              </a:spcBef>
              <a:defRPr sz="2300" u="sng"/>
            </a:pPr>
            <a:r>
              <a:rPr>
                <a:solidFill>
                  <a:srgbClr val="0000FF"/>
                </a:solidFill>
                <a:uFill>
                  <a:solidFill>
                    <a:srgbClr val="0000FF"/>
                  </a:solidFill>
                </a:uFill>
                <a:hlinkClick r:id="rId2" invalidUrl="" action="" tgtFrame="" tooltip="" history="1" highlightClick="0" endSnd="0"/>
              </a:rPr>
              <a:t>http://youtu.be/JJoPLrqdzSc</a:t>
            </a:r>
          </a:p>
        </p:txBody>
      </p:sp>
      <p:pic>
        <p:nvPicPr>
          <p:cNvPr id="238" name="images.png" descr="images.png"/>
          <p:cNvPicPr>
            <a:picLocks noChangeAspect="1"/>
          </p:cNvPicPr>
          <p:nvPr/>
        </p:nvPicPr>
        <p:blipFill>
          <a:blip r:embed="rId3">
            <a:extLst/>
          </a:blip>
          <a:stretch>
            <a:fillRect/>
          </a:stretch>
        </p:blipFill>
        <p:spPr>
          <a:xfrm>
            <a:off x="7826275" y="3962400"/>
            <a:ext cx="5134193" cy="2106335"/>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122"/>
          <p:cNvSpPr txBox="1"/>
          <p:nvPr>
            <p:ph type="title"/>
          </p:nvPr>
        </p:nvSpPr>
        <p:spPr>
          <a:prstGeom prst="rect">
            <a:avLst/>
          </a:prstGeom>
        </p:spPr>
        <p:txBody>
          <a:bodyPr/>
          <a:lstStyle/>
          <a:p>
            <a:pPr/>
            <a:r>
              <a:t>Joint Attention</a:t>
            </a:r>
          </a:p>
        </p:txBody>
      </p:sp>
      <p:sp>
        <p:nvSpPr>
          <p:cNvPr id="241" name="Shape 123"/>
          <p:cNvSpPr txBox="1"/>
          <p:nvPr>
            <p:ph type="body" idx="1"/>
          </p:nvPr>
        </p:nvSpPr>
        <p:spPr>
          <a:prstGeom prst="rect">
            <a:avLst/>
          </a:prstGeom>
        </p:spPr>
        <p:txBody>
          <a:bodyPr/>
          <a:lstStyle/>
          <a:p>
            <a:pPr/>
            <a:r>
              <a:t>Joint attention is the shared focus of two individuals on an object</a:t>
            </a:r>
          </a:p>
          <a:p>
            <a:pPr/>
            <a:r>
              <a:t>In human robot interaction joint attention is important to create and sustain the interaction [3]</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125"/>
          <p:cNvSpPr txBox="1"/>
          <p:nvPr>
            <p:ph type="title"/>
          </p:nvPr>
        </p:nvSpPr>
        <p:spPr>
          <a:prstGeom prst="rect">
            <a:avLst/>
          </a:prstGeom>
        </p:spPr>
        <p:txBody>
          <a:bodyPr/>
          <a:lstStyle/>
          <a:p>
            <a:pPr/>
            <a:r>
              <a:t>Levels of Joint Attention</a:t>
            </a:r>
          </a:p>
        </p:txBody>
      </p:sp>
      <p:sp>
        <p:nvSpPr>
          <p:cNvPr id="244" name="Shape 126"/>
          <p:cNvSpPr txBox="1"/>
          <p:nvPr>
            <p:ph type="body" idx="1"/>
          </p:nvPr>
        </p:nvSpPr>
        <p:spPr>
          <a:prstGeom prst="rect">
            <a:avLst/>
          </a:prstGeom>
        </p:spPr>
        <p:txBody>
          <a:bodyPr/>
          <a:lstStyle/>
          <a:p>
            <a:pPr marL="417830" indent="-417830" defTabSz="549148">
              <a:spcBef>
                <a:spcPts val="3900"/>
              </a:spcBef>
              <a:defRPr sz="3300"/>
            </a:pPr>
            <a:r>
              <a:t>We can define different three levels of joint attention:</a:t>
            </a:r>
          </a:p>
          <a:p>
            <a:pPr lvl="1" marL="835660" indent="-417830" defTabSz="549148">
              <a:spcBef>
                <a:spcPts val="3900"/>
              </a:spcBef>
              <a:defRPr sz="3300"/>
            </a:pPr>
            <a:r>
              <a:t>triadic, dyadic, and shared gaze.</a:t>
            </a:r>
          </a:p>
          <a:p>
            <a:pPr marL="417830" indent="-417830" defTabSz="549148">
              <a:spcBef>
                <a:spcPts val="3900"/>
              </a:spcBef>
              <a:defRPr sz="3300"/>
            </a:pPr>
            <a:r>
              <a:t>Triadic joint attention: involves two individuals looking at an object</a:t>
            </a:r>
          </a:p>
          <a:p>
            <a:pPr marL="417830" indent="-417830" defTabSz="549148">
              <a:spcBef>
                <a:spcPts val="3900"/>
              </a:spcBef>
              <a:defRPr sz="3300"/>
            </a:pPr>
            <a:r>
              <a:t>Dyadic joint attention: is a conversation-like behaviour, e.g. adults and infants </a:t>
            </a:r>
            <a:r>
              <a:rPr b="1">
                <a:latin typeface="+mn-lt"/>
                <a:ea typeface="+mn-ea"/>
                <a:cs typeface="+mn-cs"/>
                <a:sym typeface="Helvetica"/>
              </a:rPr>
              <a:t>take turns</a:t>
            </a:r>
          </a:p>
          <a:p>
            <a:pPr marL="417830" indent="-417830" defTabSz="549148">
              <a:spcBef>
                <a:spcPts val="3900"/>
              </a:spcBef>
              <a:defRPr sz="3300"/>
            </a:pPr>
            <a:r>
              <a:t>Shared gaze: two individuals are looking at the same object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128"/>
          <p:cNvSpPr txBox="1"/>
          <p:nvPr>
            <p:ph type="title"/>
          </p:nvPr>
        </p:nvSpPr>
        <p:spPr>
          <a:prstGeom prst="rect">
            <a:avLst/>
          </a:prstGeom>
        </p:spPr>
        <p:txBody>
          <a:bodyPr/>
          <a:lstStyle/>
          <a:p>
            <a:pPr/>
            <a:r>
              <a:t>Turn Taking </a:t>
            </a:r>
          </a:p>
        </p:txBody>
      </p:sp>
      <p:sp>
        <p:nvSpPr>
          <p:cNvPr id="247" name="Shape 129"/>
          <p:cNvSpPr txBox="1"/>
          <p:nvPr>
            <p:ph type="body" idx="1"/>
          </p:nvPr>
        </p:nvSpPr>
        <p:spPr>
          <a:prstGeom prst="rect">
            <a:avLst/>
          </a:prstGeom>
        </p:spPr>
        <p:txBody>
          <a:bodyPr/>
          <a:lstStyle/>
          <a:p>
            <a:pPr marL="337820" indent="-337820" defTabSz="443991">
              <a:spcBef>
                <a:spcPts val="3100"/>
              </a:spcBef>
              <a:defRPr sz="2700"/>
            </a:pPr>
            <a:r>
              <a:t>refers to the process by which people in a conversation decide who is to speak next</a:t>
            </a:r>
          </a:p>
          <a:p>
            <a:pPr marL="337820" indent="-337820" defTabSz="443991">
              <a:spcBef>
                <a:spcPts val="3100"/>
              </a:spcBef>
              <a:defRPr sz="2700"/>
            </a:pPr>
            <a:r>
              <a:t>is a part of the structure and systematic organisation of conversation</a:t>
            </a:r>
          </a:p>
          <a:p>
            <a:pPr marL="337820" indent="-337820" defTabSz="443991">
              <a:spcBef>
                <a:spcPts val="3100"/>
              </a:spcBef>
              <a:defRPr sz="2700"/>
            </a:pPr>
            <a:r>
              <a:t>gazing behaviour plays a important role in turn-taking mechanisms:</a:t>
            </a:r>
          </a:p>
          <a:p>
            <a:pPr lvl="1" marL="675640" indent="-337820" defTabSz="443991">
              <a:spcBef>
                <a:spcPts val="3100"/>
              </a:spcBef>
              <a:defRPr sz="2700"/>
            </a:pPr>
            <a:r>
              <a:t>mutual-break: is when there is a pause in the conversation and both participants use a momentary break with mutual gaze toward each other and then breaking the gaze, then continuing conversation again</a:t>
            </a:r>
          </a:p>
          <a:p>
            <a:pPr lvl="1" marL="675640" indent="-337820" defTabSz="443991">
              <a:spcBef>
                <a:spcPts val="3100"/>
              </a:spcBef>
              <a:defRPr sz="2700"/>
            </a:pPr>
            <a:r>
              <a:t>mutual-hold: is when the speaker also takes a pause in the conversation with mutual gaze, but then still holds the gaze as he/she starts to speak again</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Evolution in the real world"/>
          <p:cNvSpPr txBox="1"/>
          <p:nvPr>
            <p:ph type="title"/>
          </p:nvPr>
        </p:nvSpPr>
        <p:spPr>
          <a:prstGeom prst="rect">
            <a:avLst/>
          </a:prstGeom>
        </p:spPr>
        <p:txBody>
          <a:bodyPr/>
          <a:lstStyle>
            <a:lvl1pPr defTabSz="525779">
              <a:defRPr sz="7200"/>
            </a:lvl1pPr>
          </a:lstStyle>
          <a:p>
            <a:pPr/>
            <a:r>
              <a:t>Evolution in the real world</a:t>
            </a:r>
          </a:p>
        </p:txBody>
      </p:sp>
      <p:sp>
        <p:nvSpPr>
          <p:cNvPr id="250" name="Charles Darwin (1809–1882) formulated the scientific theory of evolution by natural selection, published in his book On the Origin of Species (1859).…"/>
          <p:cNvSpPr txBox="1"/>
          <p:nvPr>
            <p:ph type="body" idx="1"/>
          </p:nvPr>
        </p:nvSpPr>
        <p:spPr>
          <a:prstGeom prst="rect">
            <a:avLst/>
          </a:prstGeom>
        </p:spPr>
        <p:txBody>
          <a:bodyPr/>
          <a:lstStyle/>
          <a:p>
            <a:pPr marL="284479" indent="-284479" defTabSz="373886">
              <a:spcBef>
                <a:spcPts val="2600"/>
              </a:spcBef>
              <a:defRPr b="1" sz="2000"/>
            </a:pPr>
            <a:r>
              <a:t>Charles Darwin (1809–1882)</a:t>
            </a:r>
            <a:r>
              <a:rPr b="0"/>
              <a:t> formulated the scientific theory of evolution by natural selection, published in his book On the Origin of Species (1859). </a:t>
            </a:r>
          </a:p>
          <a:p>
            <a:pPr marL="284479" indent="-284479" defTabSz="373886">
              <a:spcBef>
                <a:spcPts val="2600"/>
              </a:spcBef>
              <a:defRPr b="1" sz="2000"/>
            </a:pPr>
            <a:r>
              <a:t>Evolution by natural selection</a:t>
            </a:r>
            <a:r>
              <a:rPr b="0"/>
              <a:t> is a process first demonstrated by the observation that often more offspring are produced than can possibly survive. </a:t>
            </a:r>
          </a:p>
          <a:p>
            <a:pPr marL="284479" indent="-284479" defTabSz="373886">
              <a:spcBef>
                <a:spcPts val="2600"/>
              </a:spcBef>
              <a:defRPr sz="2000"/>
            </a:pPr>
            <a:r>
              <a:t>This is followed by three observable facts about living organisms: </a:t>
            </a:r>
          </a:p>
          <a:p>
            <a:pPr lvl="2" marL="0" indent="292606" defTabSz="373886">
              <a:spcBef>
                <a:spcPts val="2600"/>
              </a:spcBef>
              <a:buSzTx/>
              <a:buNone/>
              <a:defRPr sz="2000"/>
            </a:pPr>
            <a:r>
              <a:t>1) traits vary among individuals with respect to morphology, physiology, and behaviour (phenotypic variation), </a:t>
            </a:r>
          </a:p>
          <a:p>
            <a:pPr lvl="2" marL="0" indent="292606" defTabSz="373886">
              <a:spcBef>
                <a:spcPts val="2600"/>
              </a:spcBef>
              <a:buSzTx/>
              <a:buNone/>
              <a:defRPr sz="2000"/>
            </a:pPr>
            <a:r>
              <a:t>2) different traits confer different rates of survival and reproduction (differential fitness), and </a:t>
            </a:r>
          </a:p>
          <a:p>
            <a:pPr lvl="2" marL="0" indent="292606" defTabSz="373886">
              <a:spcBef>
                <a:spcPts val="2600"/>
              </a:spcBef>
              <a:buSzTx/>
              <a:buNone/>
              <a:defRPr sz="2000"/>
            </a:pPr>
            <a:r>
              <a:t>3) traits can be passed from generation to generation (heritability of fitness).</a:t>
            </a:r>
          </a:p>
          <a:p>
            <a:pPr marL="284479" indent="-284479" defTabSz="373886">
              <a:spcBef>
                <a:spcPts val="2600"/>
              </a:spcBef>
              <a:defRPr sz="2000"/>
            </a:pPr>
          </a:p>
          <a:p>
            <a:pPr marL="284479" indent="-284479" defTabSz="373886">
              <a:spcBef>
                <a:spcPts val="2600"/>
              </a:spcBef>
              <a:defRPr sz="2000"/>
            </a:pPr>
            <a:r>
              <a:t>A collection of aspects </a:t>
            </a:r>
          </a:p>
        </p:txBody>
      </p:sp>
      <p:pic>
        <p:nvPicPr>
          <p:cNvPr id="251" name="Image" descr="Image"/>
          <p:cNvPicPr>
            <a:picLocks noChangeAspect="1"/>
          </p:cNvPicPr>
          <p:nvPr/>
        </p:nvPicPr>
        <p:blipFill>
          <a:blip r:embed="rId2">
            <a:extLst/>
          </a:blip>
          <a:stretch>
            <a:fillRect/>
          </a:stretch>
        </p:blipFill>
        <p:spPr>
          <a:xfrm>
            <a:off x="3132221" y="8169441"/>
            <a:ext cx="5597682" cy="1368598"/>
          </a:xfrm>
          <a:prstGeom prst="rect">
            <a:avLst/>
          </a:prstGeom>
          <a:ln w="12700">
            <a:miter lim="400000"/>
          </a:ln>
        </p:spPr>
      </p:pic>
      <p:pic>
        <p:nvPicPr>
          <p:cNvPr id="252" name="Image" descr="Image"/>
          <p:cNvPicPr>
            <a:picLocks noChangeAspect="1"/>
          </p:cNvPicPr>
          <p:nvPr/>
        </p:nvPicPr>
        <p:blipFill>
          <a:blip r:embed="rId3">
            <a:extLst/>
          </a:blip>
          <a:stretch>
            <a:fillRect/>
          </a:stretch>
        </p:blipFill>
        <p:spPr>
          <a:xfrm>
            <a:off x="8725712" y="8060070"/>
            <a:ext cx="4263809" cy="1587343"/>
          </a:xfrm>
          <a:prstGeom prst="rect">
            <a:avLst/>
          </a:prstGeom>
          <a:ln w="12700">
            <a:miter lim="400000"/>
          </a:ln>
        </p:spPr>
      </p:pic>
      <p:pic>
        <p:nvPicPr>
          <p:cNvPr id="253" name="Image" descr="Image"/>
          <p:cNvPicPr>
            <a:picLocks noChangeAspect="1"/>
          </p:cNvPicPr>
          <p:nvPr/>
        </p:nvPicPr>
        <p:blipFill>
          <a:blip r:embed="rId4">
            <a:extLst/>
          </a:blip>
          <a:stretch>
            <a:fillRect/>
          </a:stretch>
        </p:blipFill>
        <p:spPr>
          <a:xfrm>
            <a:off x="0" y="8147222"/>
            <a:ext cx="3522642" cy="1413038"/>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Evolution in the real world"/>
          <p:cNvSpPr txBox="1"/>
          <p:nvPr>
            <p:ph type="title"/>
          </p:nvPr>
        </p:nvSpPr>
        <p:spPr>
          <a:prstGeom prst="rect">
            <a:avLst/>
          </a:prstGeom>
        </p:spPr>
        <p:txBody>
          <a:bodyPr/>
          <a:lstStyle>
            <a:lvl1pPr defTabSz="525779">
              <a:defRPr sz="7200"/>
            </a:lvl1pPr>
          </a:lstStyle>
          <a:p>
            <a:pPr/>
            <a:r>
              <a:t>Evolution in the real world</a:t>
            </a:r>
          </a:p>
        </p:txBody>
      </p:sp>
      <p:sp>
        <p:nvSpPr>
          <p:cNvPr id="256" name="Each cell of a living thing contains chromosomes (strings of DNA).…"/>
          <p:cNvSpPr txBox="1"/>
          <p:nvPr>
            <p:ph type="body" idx="1"/>
          </p:nvPr>
        </p:nvSpPr>
        <p:spPr>
          <a:xfrm>
            <a:off x="952500" y="2590800"/>
            <a:ext cx="11099800" cy="5533629"/>
          </a:xfrm>
          <a:prstGeom prst="rect">
            <a:avLst/>
          </a:prstGeom>
        </p:spPr>
        <p:txBody>
          <a:bodyPr/>
          <a:lstStyle/>
          <a:p>
            <a:pPr marL="422275" indent="-422275" defTabSz="554990">
              <a:spcBef>
                <a:spcPts val="3900"/>
              </a:spcBef>
              <a:defRPr sz="3000"/>
            </a:pPr>
            <a:r>
              <a:t>Each </a:t>
            </a:r>
            <a:r>
              <a:rPr b="1"/>
              <a:t>cell</a:t>
            </a:r>
            <a:r>
              <a:t> of a living thing contains </a:t>
            </a:r>
            <a:r>
              <a:rPr b="1"/>
              <a:t>chromosomes</a:t>
            </a:r>
            <a:r>
              <a:t> (strings of DNA).</a:t>
            </a:r>
          </a:p>
          <a:p>
            <a:pPr marL="422275" indent="-422275" defTabSz="554990">
              <a:spcBef>
                <a:spcPts val="3900"/>
              </a:spcBef>
              <a:defRPr sz="3000"/>
            </a:pPr>
            <a:r>
              <a:t>Each </a:t>
            </a:r>
            <a:r>
              <a:rPr b="1"/>
              <a:t>chromosome</a:t>
            </a:r>
            <a:r>
              <a:t> contains a set of </a:t>
            </a:r>
            <a:r>
              <a:rPr b="1"/>
              <a:t>genes</a:t>
            </a:r>
            <a:r>
              <a:t> (blocks of DNA).</a:t>
            </a:r>
          </a:p>
          <a:p>
            <a:pPr marL="422275" indent="-422275" defTabSz="554990">
              <a:spcBef>
                <a:spcPts val="3900"/>
              </a:spcBef>
              <a:defRPr sz="3000"/>
            </a:pPr>
            <a:r>
              <a:t>Each </a:t>
            </a:r>
            <a:r>
              <a:rPr b="1"/>
              <a:t>gene</a:t>
            </a:r>
            <a:r>
              <a:t> determines some </a:t>
            </a:r>
            <a:r>
              <a:rPr b="1"/>
              <a:t>aspect</a:t>
            </a:r>
            <a:r>
              <a:t> of the organism (hair color).</a:t>
            </a:r>
          </a:p>
          <a:p>
            <a:pPr marL="422275" indent="-422275" defTabSz="554990">
              <a:spcBef>
                <a:spcPts val="3900"/>
              </a:spcBef>
              <a:defRPr sz="3000"/>
            </a:pPr>
            <a:r>
              <a:t>A </a:t>
            </a:r>
            <a:r>
              <a:rPr b="1"/>
              <a:t>collection of genes</a:t>
            </a:r>
            <a:r>
              <a:t> is called a </a:t>
            </a:r>
            <a:r>
              <a:rPr b="1"/>
              <a:t>genotype</a:t>
            </a:r>
            <a:r>
              <a:t>.</a:t>
            </a:r>
          </a:p>
          <a:p>
            <a:pPr marL="422275" indent="-422275" defTabSz="554990">
              <a:spcBef>
                <a:spcPts val="3900"/>
              </a:spcBef>
              <a:defRPr sz="3000"/>
            </a:pPr>
            <a:r>
              <a:t>A </a:t>
            </a:r>
            <a:r>
              <a:rPr b="1"/>
              <a:t>collection of aspects</a:t>
            </a:r>
            <a:r>
              <a:t> is called a </a:t>
            </a:r>
            <a:r>
              <a:rPr b="1"/>
              <a:t>phenotype</a:t>
            </a:r>
            <a:r>
              <a:t>.</a:t>
            </a:r>
          </a:p>
        </p:txBody>
      </p:sp>
      <p:pic>
        <p:nvPicPr>
          <p:cNvPr id="257" name="Image" descr="Image"/>
          <p:cNvPicPr>
            <a:picLocks noChangeAspect="1"/>
          </p:cNvPicPr>
          <p:nvPr/>
        </p:nvPicPr>
        <p:blipFill>
          <a:blip r:embed="rId2">
            <a:extLst/>
          </a:blip>
          <a:stretch>
            <a:fillRect/>
          </a:stretch>
        </p:blipFill>
        <p:spPr>
          <a:xfrm>
            <a:off x="3132221" y="8169441"/>
            <a:ext cx="5597682" cy="1368598"/>
          </a:xfrm>
          <a:prstGeom prst="rect">
            <a:avLst/>
          </a:prstGeom>
          <a:ln w="12700">
            <a:miter lim="400000"/>
          </a:ln>
        </p:spPr>
      </p:pic>
      <p:pic>
        <p:nvPicPr>
          <p:cNvPr id="258" name="Image" descr="Image"/>
          <p:cNvPicPr>
            <a:picLocks noChangeAspect="1"/>
          </p:cNvPicPr>
          <p:nvPr/>
        </p:nvPicPr>
        <p:blipFill>
          <a:blip r:embed="rId3">
            <a:extLst/>
          </a:blip>
          <a:stretch>
            <a:fillRect/>
          </a:stretch>
        </p:blipFill>
        <p:spPr>
          <a:xfrm>
            <a:off x="8725712" y="8060070"/>
            <a:ext cx="4263809" cy="1587343"/>
          </a:xfrm>
          <a:prstGeom prst="rect">
            <a:avLst/>
          </a:prstGeom>
          <a:ln w="12700">
            <a:miter lim="400000"/>
          </a:ln>
        </p:spPr>
      </p:pic>
      <p:pic>
        <p:nvPicPr>
          <p:cNvPr id="259" name="Image" descr="Image"/>
          <p:cNvPicPr>
            <a:picLocks noChangeAspect="1"/>
          </p:cNvPicPr>
          <p:nvPr/>
        </p:nvPicPr>
        <p:blipFill>
          <a:blip r:embed="rId4">
            <a:extLst/>
          </a:blip>
          <a:stretch>
            <a:fillRect/>
          </a:stretch>
        </p:blipFill>
        <p:spPr>
          <a:xfrm>
            <a:off x="0" y="8147222"/>
            <a:ext cx="3522642" cy="1413038"/>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Evolution in the real world"/>
          <p:cNvSpPr txBox="1"/>
          <p:nvPr>
            <p:ph type="title"/>
          </p:nvPr>
        </p:nvSpPr>
        <p:spPr>
          <a:prstGeom prst="rect">
            <a:avLst/>
          </a:prstGeom>
        </p:spPr>
        <p:txBody>
          <a:bodyPr/>
          <a:lstStyle>
            <a:lvl1pPr defTabSz="525779">
              <a:defRPr sz="7200"/>
            </a:lvl1pPr>
          </a:lstStyle>
          <a:p>
            <a:pPr/>
            <a:r>
              <a:t>Evolution in the real world</a:t>
            </a:r>
          </a:p>
        </p:txBody>
      </p:sp>
      <p:sp>
        <p:nvSpPr>
          <p:cNvPr id="262" name="Reproduction involves recombination of genes from parents and then small amounts of mutation (errors) in copying.…"/>
          <p:cNvSpPr txBox="1"/>
          <p:nvPr>
            <p:ph type="body" sz="half" idx="1"/>
          </p:nvPr>
        </p:nvSpPr>
        <p:spPr>
          <a:xfrm>
            <a:off x="952499" y="2590800"/>
            <a:ext cx="4789606" cy="6286500"/>
          </a:xfrm>
          <a:prstGeom prst="rect">
            <a:avLst/>
          </a:prstGeom>
        </p:spPr>
        <p:txBody>
          <a:bodyPr/>
          <a:lstStyle/>
          <a:p>
            <a:pPr marL="382270" indent="-382270" defTabSz="502412">
              <a:spcBef>
                <a:spcPts val="3600"/>
              </a:spcBef>
              <a:defRPr sz="2700"/>
            </a:pPr>
            <a:r>
              <a:t>Reproduction involves </a:t>
            </a:r>
            <a:r>
              <a:rPr b="1"/>
              <a:t>recombination of genes</a:t>
            </a:r>
            <a:r>
              <a:t> from parents and then small amounts of </a:t>
            </a:r>
            <a:r>
              <a:rPr b="1"/>
              <a:t>mutation</a:t>
            </a:r>
            <a:r>
              <a:t> (errors) in copying.</a:t>
            </a:r>
          </a:p>
          <a:p>
            <a:pPr marL="382270" indent="-382270" defTabSz="502412">
              <a:spcBef>
                <a:spcPts val="3600"/>
              </a:spcBef>
              <a:defRPr sz="2700"/>
            </a:pPr>
            <a:r>
              <a:t>The </a:t>
            </a:r>
            <a:r>
              <a:rPr b="1"/>
              <a:t>fitness</a:t>
            </a:r>
            <a:r>
              <a:t> of an organism is how much it can reproduce before it dies.</a:t>
            </a:r>
          </a:p>
          <a:p>
            <a:pPr marL="382270" indent="-382270" defTabSz="502412">
              <a:spcBef>
                <a:spcPts val="3600"/>
              </a:spcBef>
              <a:defRPr sz="2700"/>
            </a:pPr>
            <a:r>
              <a:t>Evolution </a:t>
            </a:r>
            <a:r>
              <a:t>is </a:t>
            </a:r>
            <a:r>
              <a:t>based on </a:t>
            </a:r>
            <a:r>
              <a:rPr b="1"/>
              <a:t>survival of the fittest</a:t>
            </a:r>
            <a:r>
              <a:t>.</a:t>
            </a:r>
            <a:br/>
            <a:br/>
          </a:p>
        </p:txBody>
      </p:sp>
      <p:pic>
        <p:nvPicPr>
          <p:cNvPr id="263" name="Image" descr="Image"/>
          <p:cNvPicPr>
            <a:picLocks noChangeAspect="1"/>
          </p:cNvPicPr>
          <p:nvPr/>
        </p:nvPicPr>
        <p:blipFill>
          <a:blip r:embed="rId2">
            <a:extLst/>
          </a:blip>
          <a:stretch>
            <a:fillRect/>
          </a:stretch>
        </p:blipFill>
        <p:spPr>
          <a:xfrm>
            <a:off x="6317181" y="2590800"/>
            <a:ext cx="5773219" cy="591755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Evolutionary robotics (ER)"/>
          <p:cNvSpPr txBox="1"/>
          <p:nvPr>
            <p:ph type="title"/>
          </p:nvPr>
        </p:nvSpPr>
        <p:spPr>
          <a:prstGeom prst="rect">
            <a:avLst/>
          </a:prstGeom>
        </p:spPr>
        <p:txBody>
          <a:bodyPr/>
          <a:lstStyle>
            <a:lvl1pPr defTabSz="525779">
              <a:defRPr sz="7200"/>
            </a:lvl1pPr>
          </a:lstStyle>
          <a:p>
            <a:pPr/>
            <a:r>
              <a:t>Evolutionary robotics (ER)</a:t>
            </a:r>
          </a:p>
        </p:txBody>
      </p:sp>
      <p:sp>
        <p:nvSpPr>
          <p:cNvPr id="266" name="ER is a methodology that uses evolutionary computation to develop controllers for autonomous robots.…"/>
          <p:cNvSpPr txBox="1"/>
          <p:nvPr>
            <p:ph type="body" idx="1"/>
          </p:nvPr>
        </p:nvSpPr>
        <p:spPr>
          <a:prstGeom prst="rect">
            <a:avLst/>
          </a:prstGeom>
        </p:spPr>
        <p:txBody>
          <a:bodyPr/>
          <a:lstStyle/>
          <a:p>
            <a:pPr marL="400050" indent="-400050" defTabSz="525779">
              <a:lnSpc>
                <a:spcPct val="90000"/>
              </a:lnSpc>
              <a:spcBef>
                <a:spcPts val="3700"/>
              </a:spcBef>
              <a:defRPr sz="2800"/>
            </a:pPr>
            <a:r>
              <a:t>ER is a methodology that uses evolutionary computation to develop controllers for autonomous robots. </a:t>
            </a:r>
          </a:p>
          <a:p>
            <a:pPr marL="400050" indent="-400050" defTabSz="525779">
              <a:lnSpc>
                <a:spcPct val="90000"/>
              </a:lnSpc>
              <a:spcBef>
                <a:spcPts val="3700"/>
              </a:spcBef>
              <a:defRPr sz="2800"/>
            </a:pPr>
            <a:r>
              <a:t>Algorithms in ER frequently operate on populations of candidate controllers, initially selected from some distribution. </a:t>
            </a:r>
          </a:p>
          <a:p>
            <a:pPr marL="400050" indent="-400050" defTabSz="525779">
              <a:lnSpc>
                <a:spcPct val="90000"/>
              </a:lnSpc>
              <a:spcBef>
                <a:spcPts val="3700"/>
              </a:spcBef>
              <a:defRPr sz="2800"/>
            </a:pPr>
            <a:r>
              <a:t>This population is then repeatedly modified according to a fitness function. </a:t>
            </a:r>
          </a:p>
          <a:p>
            <a:pPr marL="400050" indent="-400050" defTabSz="525779">
              <a:lnSpc>
                <a:spcPct val="90000"/>
              </a:lnSpc>
              <a:spcBef>
                <a:spcPts val="3700"/>
              </a:spcBef>
              <a:defRPr sz="2800"/>
            </a:pPr>
            <a:r>
              <a:t>In the case of genetic algorithms (or "GAs"), a common method in evolutionary computation, the population of candidate controllers is repeatedly grown according to crossover, mutation and other GA operators and then culled according to the fitness function.</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Evolutionary game theory"/>
          <p:cNvSpPr txBox="1"/>
          <p:nvPr>
            <p:ph type="title"/>
          </p:nvPr>
        </p:nvSpPr>
        <p:spPr>
          <a:prstGeom prst="rect">
            <a:avLst/>
          </a:prstGeom>
        </p:spPr>
        <p:txBody>
          <a:bodyPr/>
          <a:lstStyle>
            <a:lvl1pPr defTabSz="531622">
              <a:defRPr sz="7200"/>
            </a:lvl1pPr>
          </a:lstStyle>
          <a:p>
            <a:pPr/>
            <a:r>
              <a:t>Evolutionary game theory</a:t>
            </a:r>
          </a:p>
        </p:txBody>
      </p:sp>
      <p:sp>
        <p:nvSpPr>
          <p:cNvPr id="269" name="Classical game theory: Game theory is &quot;the study of mathematical models of conflict and cooperation between intelligent rational decision-makers&quot;.…"/>
          <p:cNvSpPr txBox="1"/>
          <p:nvPr>
            <p:ph type="body" idx="1"/>
          </p:nvPr>
        </p:nvSpPr>
        <p:spPr>
          <a:prstGeom prst="rect">
            <a:avLst/>
          </a:prstGeom>
        </p:spPr>
        <p:txBody>
          <a:bodyPr/>
          <a:lstStyle/>
          <a:p>
            <a:pPr/>
            <a:r>
              <a:t>Classic</a:t>
            </a:r>
            <a:r>
              <a:t>al</a:t>
            </a:r>
            <a:r>
              <a:t> game theory: Game theory is "the study of mathematical </a:t>
            </a:r>
            <a:r>
              <a:rPr b="1"/>
              <a:t>models of conflict and cooperation between intelligent rational decision-makers</a:t>
            </a:r>
            <a:r>
              <a:t>". </a:t>
            </a:r>
          </a:p>
          <a:p>
            <a:pPr/>
            <a:r>
              <a:t>Originally, it addressed zero-sum games, in which one person's gains result in losses for the other participants. </a:t>
            </a:r>
          </a:p>
          <a:p>
            <a:pPr/>
            <a:r>
              <a:t>Game theory applies to a wide range of behavioural relations, and is an umbrella term for the science of </a:t>
            </a:r>
            <a:r>
              <a:rPr b="1"/>
              <a:t>logical decision making</a:t>
            </a:r>
            <a:r>
              <a:t> in </a:t>
            </a:r>
            <a:r>
              <a:rPr b="1"/>
              <a:t>humans, animals, and computers</a:t>
            </a:r>
            <a:r>
              <a: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61"/>
          <p:cNvSpPr txBox="1"/>
          <p:nvPr>
            <p:ph type="title"/>
          </p:nvPr>
        </p:nvSpPr>
        <p:spPr>
          <a:prstGeom prst="rect">
            <a:avLst/>
          </a:prstGeom>
        </p:spPr>
        <p:txBody>
          <a:bodyPr/>
          <a:lstStyle/>
          <a:p>
            <a:pPr/>
            <a:r>
              <a:t>How can we study HRI?</a:t>
            </a:r>
          </a:p>
        </p:txBody>
      </p:sp>
      <p:sp>
        <p:nvSpPr>
          <p:cNvPr id="176" name="Shape 62"/>
          <p:cNvSpPr txBox="1"/>
          <p:nvPr>
            <p:ph type="body" idx="1"/>
          </p:nvPr>
        </p:nvSpPr>
        <p:spPr>
          <a:prstGeom prst="rect">
            <a:avLst/>
          </a:prstGeom>
        </p:spPr>
        <p:txBody>
          <a:bodyPr/>
          <a:lstStyle/>
          <a:p>
            <a:pPr/>
            <a:r>
              <a:t>by implementing theories about how humans e.g. how they learn:</a:t>
            </a:r>
          </a:p>
          <a:p>
            <a:pPr lvl="1"/>
            <a:r>
              <a:t>verify them through controlled HRI studies </a:t>
            </a:r>
          </a:p>
          <a:p>
            <a:pPr lvl="1"/>
            <a:r>
              <a:t>explore the system through explorative studies</a:t>
            </a:r>
          </a:p>
          <a:p>
            <a:pPr lvl="1"/>
            <a:r>
              <a:t>make a proof of concept by achieving a learning outcome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Evolutionary game theory"/>
          <p:cNvSpPr txBox="1"/>
          <p:nvPr>
            <p:ph type="title"/>
          </p:nvPr>
        </p:nvSpPr>
        <p:spPr>
          <a:prstGeom prst="rect">
            <a:avLst/>
          </a:prstGeom>
        </p:spPr>
        <p:txBody>
          <a:bodyPr/>
          <a:lstStyle>
            <a:lvl1pPr defTabSz="531622">
              <a:defRPr sz="7200"/>
            </a:lvl1pPr>
          </a:lstStyle>
          <a:p>
            <a:pPr/>
            <a:r>
              <a:t>Evolutionary game theory</a:t>
            </a:r>
          </a:p>
        </p:txBody>
      </p:sp>
      <p:sp>
        <p:nvSpPr>
          <p:cNvPr id="272" name="Evolutionary game theory started with the problem of how to explain ritualised animal behaviour in a conflict situation; &quot;why are animals so 'gentlemanly or ladylike' in contests for resources?&quot;…"/>
          <p:cNvSpPr txBox="1"/>
          <p:nvPr>
            <p:ph type="body" idx="1"/>
          </p:nvPr>
        </p:nvSpPr>
        <p:spPr>
          <a:prstGeom prst="rect">
            <a:avLst/>
          </a:prstGeom>
        </p:spPr>
        <p:txBody>
          <a:bodyPr/>
          <a:lstStyle/>
          <a:p>
            <a:pPr marL="422275" indent="-422275" defTabSz="554990">
              <a:spcBef>
                <a:spcPts val="3900"/>
              </a:spcBef>
              <a:defRPr b="1" sz="3000"/>
            </a:pPr>
            <a:r>
              <a:t>Evolutionary game theory</a:t>
            </a:r>
            <a:r>
              <a:rPr b="0"/>
              <a:t> started with the problem of how to </a:t>
            </a:r>
            <a:r>
              <a:t>explain ritualised animal behaviour</a:t>
            </a:r>
            <a:r>
              <a:rPr b="0"/>
              <a:t> in a conflict situation; "why are animals so 'gentlemanly or ladylike' in contests for resources?" </a:t>
            </a:r>
          </a:p>
          <a:p>
            <a:pPr marL="422275" indent="-422275" defTabSz="554990">
              <a:spcBef>
                <a:spcPts val="3900"/>
              </a:spcBef>
              <a:defRPr sz="3000"/>
            </a:pPr>
            <a:r>
              <a:t>The leading ethologists Niko Tinbergen and Konrad Lorenz proposed that </a:t>
            </a:r>
            <a:r>
              <a:rPr b="1"/>
              <a:t>such behaviour exists</a:t>
            </a:r>
            <a:r>
              <a:t> </a:t>
            </a:r>
            <a:r>
              <a:rPr b="1"/>
              <a:t>for the benefit of the species</a:t>
            </a:r>
            <a:r>
              <a:t>. </a:t>
            </a:r>
          </a:p>
          <a:p>
            <a:pPr marL="422275" indent="-422275" defTabSz="554990">
              <a:spcBef>
                <a:spcPts val="3900"/>
              </a:spcBef>
              <a:defRPr sz="3000"/>
            </a:pPr>
            <a:r>
              <a:t>John Maynard Smith considered that incompatible with Darwinian thought, where selection occurs at an individual level, so </a:t>
            </a:r>
            <a:r>
              <a:rPr b="1"/>
              <a:t>self-interest is rewarded while seeking the common good</a:t>
            </a:r>
            <a:r>
              <a:t> </a:t>
            </a:r>
            <a:r>
              <a:rPr b="1"/>
              <a:t>is not.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Evolutionary game theory"/>
          <p:cNvSpPr txBox="1"/>
          <p:nvPr>
            <p:ph type="title"/>
          </p:nvPr>
        </p:nvSpPr>
        <p:spPr>
          <a:prstGeom prst="rect">
            <a:avLst/>
          </a:prstGeom>
        </p:spPr>
        <p:txBody>
          <a:bodyPr/>
          <a:lstStyle>
            <a:lvl1pPr defTabSz="531622">
              <a:defRPr sz="7200"/>
            </a:lvl1pPr>
          </a:lstStyle>
          <a:p>
            <a:pPr/>
            <a:r>
              <a:t>Evolutionary game theory</a:t>
            </a:r>
          </a:p>
        </p:txBody>
      </p:sp>
      <p:sp>
        <p:nvSpPr>
          <p:cNvPr id="275" name="Maynard Smith realised that an evolutionary version of game theory does not require players to act rationally – only that they have a strategy. The results of a game shows how good that strategy was, just as evolution tests alternative strategies for the ability to survive and reproduce.…"/>
          <p:cNvSpPr txBox="1"/>
          <p:nvPr>
            <p:ph type="body" idx="1"/>
          </p:nvPr>
        </p:nvSpPr>
        <p:spPr>
          <a:prstGeom prst="rect">
            <a:avLst/>
          </a:prstGeom>
        </p:spPr>
        <p:txBody>
          <a:bodyPr/>
          <a:lstStyle/>
          <a:p>
            <a:pPr marL="391158" indent="-391158" defTabSz="514094">
              <a:spcBef>
                <a:spcPts val="3600"/>
              </a:spcBef>
              <a:defRPr sz="2800"/>
            </a:pPr>
            <a:r>
              <a:t>Maynard Smith realised that an evolutionary version of game theory does not require players to act rationally – only that they </a:t>
            </a:r>
            <a:r>
              <a:rPr b="1"/>
              <a:t>have a strategy</a:t>
            </a:r>
            <a:r>
              <a:t>. The results of a game shows how good that strategy was, just as evolution tests alternative strategies for the ability to survive and reproduce. </a:t>
            </a:r>
          </a:p>
          <a:p>
            <a:pPr marL="391158" indent="-391158" defTabSz="514094">
              <a:spcBef>
                <a:spcPts val="3600"/>
              </a:spcBef>
              <a:defRPr sz="2800"/>
            </a:pPr>
            <a:r>
              <a:t>In biology, </a:t>
            </a:r>
            <a:r>
              <a:rPr b="1"/>
              <a:t>strategies are genetically inherited traits</a:t>
            </a:r>
            <a:r>
              <a:t> that control an individual's action, analogous with computer programs. </a:t>
            </a:r>
          </a:p>
          <a:p>
            <a:pPr marL="391158" indent="-391158" defTabSz="514094">
              <a:spcBef>
                <a:spcPts val="3600"/>
              </a:spcBef>
              <a:defRPr sz="2800"/>
            </a:pPr>
            <a:r>
              <a:t>The success of a strategy is determined by how good the strategy is in the presence of competing strategies (including itself), and of the frequency with which those strategies are used. Maynard Smith described his work in his book Evolution and the Theory of Games.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Evolutionary game theory"/>
          <p:cNvSpPr txBox="1"/>
          <p:nvPr>
            <p:ph type="title"/>
          </p:nvPr>
        </p:nvSpPr>
        <p:spPr>
          <a:prstGeom prst="rect">
            <a:avLst/>
          </a:prstGeom>
        </p:spPr>
        <p:txBody>
          <a:bodyPr/>
          <a:lstStyle>
            <a:lvl1pPr defTabSz="531622">
              <a:defRPr sz="7200"/>
            </a:lvl1pPr>
          </a:lstStyle>
          <a:p>
            <a:pPr/>
            <a:r>
              <a:t>Evolutionary game theory</a:t>
            </a:r>
          </a:p>
        </p:txBody>
      </p:sp>
      <p:sp>
        <p:nvSpPr>
          <p:cNvPr id="278" name="Evolutionary game theory analyses Darwinian mechanisms with a system model with three main components – Population, Game, and Replicator Dynamics. The system process has four phases:…"/>
          <p:cNvSpPr txBox="1"/>
          <p:nvPr>
            <p:ph type="body" idx="1"/>
          </p:nvPr>
        </p:nvSpPr>
        <p:spPr>
          <a:prstGeom prst="rect">
            <a:avLst/>
          </a:prstGeom>
        </p:spPr>
        <p:txBody>
          <a:bodyPr/>
          <a:lstStyle/>
          <a:p>
            <a:pPr marL="0" indent="0" defTabSz="257047">
              <a:lnSpc>
                <a:spcPct val="90000"/>
              </a:lnSpc>
              <a:spcBef>
                <a:spcPts val="1800"/>
              </a:spcBef>
              <a:buSzTx/>
              <a:buNone/>
              <a:defRPr sz="1400"/>
            </a:pPr>
            <a:r>
              <a:t>Evolutionary game theory analyses Darwinian mechanisms with a system model with three main components – Population, Game, and Replicator Dynamics. The system process has four phases:</a:t>
            </a:r>
          </a:p>
          <a:p>
            <a:pPr marL="0" indent="0" defTabSz="257047">
              <a:lnSpc>
                <a:spcPct val="90000"/>
              </a:lnSpc>
              <a:spcBef>
                <a:spcPts val="1800"/>
              </a:spcBef>
              <a:buSzTx/>
              <a:buNone/>
              <a:defRPr sz="1400"/>
            </a:pPr>
            <a:r>
              <a:t>1) The model (as evolution itself) deals with a </a:t>
            </a:r>
            <a:br/>
            <a:r>
              <a:t>Population (Pn). The population will exhibit Variation</a:t>
            </a:r>
            <a:br/>
            <a:r>
              <a:t>among Competing individuals. In the model this</a:t>
            </a:r>
            <a:br/>
            <a:r>
              <a:t>competition is represented by the Game.</a:t>
            </a:r>
          </a:p>
          <a:p>
            <a:pPr marL="0" indent="0" defTabSz="257047">
              <a:lnSpc>
                <a:spcPct val="90000"/>
              </a:lnSpc>
              <a:spcBef>
                <a:spcPts val="1800"/>
              </a:spcBef>
              <a:buSzTx/>
              <a:buNone/>
              <a:defRPr sz="1400"/>
            </a:pPr>
            <a:r>
              <a:t>2) The Game tests the strategies of the individuals</a:t>
            </a:r>
            <a:br/>
            <a:r>
              <a:t>under the “rules of the game”. These rules produce</a:t>
            </a:r>
            <a:br/>
            <a:r>
              <a:t>different payoffs – in units of Fitness (the production </a:t>
            </a:r>
            <a:br/>
            <a:r>
              <a:t>rate of offspring). The contesting individuals meet in </a:t>
            </a:r>
            <a:br/>
            <a:r>
              <a:t>pairwise contests with others, normally in a highly mixed </a:t>
            </a:r>
            <a:br/>
            <a:r>
              <a:t>distribution of the population. The mix of strategies in the</a:t>
            </a:r>
            <a:br/>
            <a:r>
              <a:t>population affects the payoff results by altering the odds </a:t>
            </a:r>
            <a:br/>
            <a:r>
              <a:t>that any individual may meet up in contests with various </a:t>
            </a:r>
            <a:br/>
            <a:r>
              <a:t>strategies. The individuals leave the game pairwise contest </a:t>
            </a:r>
            <a:br/>
            <a:r>
              <a:t>with a resulting fitness determined by the contest outcome, </a:t>
            </a:r>
            <a:br/>
            <a:r>
              <a:t>represented in a Payoff Matrix.</a:t>
            </a:r>
          </a:p>
          <a:p>
            <a:pPr marL="0" indent="0" defTabSz="257047">
              <a:lnSpc>
                <a:spcPct val="90000"/>
              </a:lnSpc>
              <a:spcBef>
                <a:spcPts val="1800"/>
              </a:spcBef>
              <a:buSzTx/>
              <a:buNone/>
              <a:defRPr sz="1400"/>
            </a:pPr>
            <a:r>
              <a:t>3) Based on this resulting fitness each member of the </a:t>
            </a:r>
            <a:br/>
            <a:r>
              <a:t>population then undergoes replication or culling determined</a:t>
            </a:r>
            <a:br/>
            <a:r>
              <a:t>by the exact mathematics of the Replicator Dynamics </a:t>
            </a:r>
            <a:br/>
            <a:r>
              <a:t>Process. This overall process then produces a New </a:t>
            </a:r>
            <a:br/>
            <a:r>
              <a:t>Generation P(n+1). Each surviving individual now has a </a:t>
            </a:r>
            <a:br/>
            <a:r>
              <a:t>new fitness level determined by the game result.</a:t>
            </a:r>
          </a:p>
          <a:p>
            <a:pPr marL="0" indent="0" defTabSz="257047">
              <a:lnSpc>
                <a:spcPct val="90000"/>
              </a:lnSpc>
              <a:spcBef>
                <a:spcPts val="1800"/>
              </a:spcBef>
              <a:buSzTx/>
              <a:buNone/>
              <a:defRPr sz="1400"/>
            </a:pPr>
            <a:r>
              <a:t>4) The new generation then takes the place of the previous one and the cycle repeats. The population mix may converge to an Evolutionary Stable State that cannot be invaded by any mutant strategy.</a:t>
            </a:r>
          </a:p>
        </p:txBody>
      </p:sp>
      <p:pic>
        <p:nvPicPr>
          <p:cNvPr id="279" name="Image" descr="Image"/>
          <p:cNvPicPr>
            <a:picLocks noChangeAspect="1"/>
          </p:cNvPicPr>
          <p:nvPr/>
        </p:nvPicPr>
        <p:blipFill>
          <a:blip r:embed="rId2">
            <a:extLst/>
          </a:blip>
          <a:stretch>
            <a:fillRect/>
          </a:stretch>
        </p:blipFill>
        <p:spPr>
          <a:xfrm>
            <a:off x="6147763" y="3270250"/>
            <a:ext cx="6570134" cy="4927600"/>
          </a:xfrm>
          <a:prstGeom prst="rect">
            <a:avLst/>
          </a:prstGeom>
          <a:ln w="12700">
            <a:miter lim="400000"/>
          </a:ln>
        </p:spPr>
      </p:pic>
      <p:pic>
        <p:nvPicPr>
          <p:cNvPr id="280" name="Image" descr="Image"/>
          <p:cNvPicPr>
            <a:picLocks noChangeAspect="1"/>
          </p:cNvPicPr>
          <p:nvPr/>
        </p:nvPicPr>
        <p:blipFill>
          <a:blip r:embed="rId3">
            <a:extLst/>
          </a:blip>
          <a:stretch>
            <a:fillRect/>
          </a:stretch>
        </p:blipFill>
        <p:spPr>
          <a:xfrm>
            <a:off x="6592261" y="3282950"/>
            <a:ext cx="6570137" cy="4927600"/>
          </a:xfrm>
          <a:prstGeom prst="rect">
            <a:avLst/>
          </a:prstGeom>
          <a:ln w="12700">
            <a:miter lim="400000"/>
          </a:ln>
        </p:spPr>
      </p:pic>
      <p:pic>
        <p:nvPicPr>
          <p:cNvPr id="281" name="Image" descr="Image"/>
          <p:cNvPicPr>
            <a:picLocks noChangeAspect="1"/>
          </p:cNvPicPr>
          <p:nvPr/>
        </p:nvPicPr>
        <p:blipFill>
          <a:blip r:embed="rId4">
            <a:extLst/>
          </a:blip>
          <a:stretch>
            <a:fillRect/>
          </a:stretch>
        </p:blipFill>
        <p:spPr>
          <a:xfrm>
            <a:off x="6502400" y="3270250"/>
            <a:ext cx="6570134" cy="4927600"/>
          </a:xfrm>
          <a:prstGeom prst="rect">
            <a:avLst/>
          </a:prstGeom>
          <a:ln w="12700">
            <a:miter lim="400000"/>
          </a:ln>
        </p:spPr>
      </p:pic>
      <p:pic>
        <p:nvPicPr>
          <p:cNvPr id="282" name="Image" descr="Image"/>
          <p:cNvPicPr>
            <a:picLocks noChangeAspect="1"/>
          </p:cNvPicPr>
          <p:nvPr/>
        </p:nvPicPr>
        <p:blipFill>
          <a:blip r:embed="rId5">
            <a:extLst/>
          </a:blip>
          <a:stretch>
            <a:fillRect/>
          </a:stretch>
        </p:blipFill>
        <p:spPr>
          <a:xfrm>
            <a:off x="6147761" y="3270250"/>
            <a:ext cx="6570137" cy="49276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27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27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4" fill="hold">
                                  <p:stCondLst>
                                    <p:cond delay="0"/>
                                  </p:stCondLst>
                                  <p:iterate type="el" backwards="0">
                                    <p:tmAbs val="0"/>
                                  </p:iterate>
                                  <p:childTnLst>
                                    <p:set>
                                      <p:cBhvr>
                                        <p:cTn id="26" fill="hold"/>
                                        <p:tgtEl>
                                          <p:spTgt spid="2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27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5" fill="hold">
                                  <p:stCondLst>
                                    <p:cond delay="0"/>
                                  </p:stCondLst>
                                  <p:iterate type="el" backwards="0">
                                    <p:tmAbs val="0"/>
                                  </p:iterate>
                                  <p:childTnLst>
                                    <p:set>
                                      <p:cBhvr>
                                        <p:cTn id="34" fill="hold"/>
                                        <p:tgtEl>
                                          <p:spTgt spid="2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2" grpId="5"/>
      <p:bldP build="p" bldLvl="5" animBg="1" rev="0" advAuto="0" spid="278" grpId="1"/>
      <p:bldP build="whole" bldLvl="1" animBg="1" rev="0" advAuto="0" spid="281" grpId="4"/>
      <p:bldP build="whole" bldLvl="1" animBg="1" rev="0" advAuto="0" spid="279" grpId="2"/>
      <p:bldP build="whole" bldLvl="1" animBg="1" rev="0" advAuto="0" spid="280" grpId="3"/>
    </p:bldLst>
  </p:timing>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Genetic Algorithms"/>
          <p:cNvSpPr txBox="1"/>
          <p:nvPr>
            <p:ph type="title"/>
          </p:nvPr>
        </p:nvSpPr>
        <p:spPr>
          <a:prstGeom prst="rect">
            <a:avLst/>
          </a:prstGeom>
        </p:spPr>
        <p:txBody>
          <a:bodyPr/>
          <a:lstStyle/>
          <a:p>
            <a:pPr/>
            <a:r>
              <a:t>Genetic Algorithms</a:t>
            </a:r>
          </a:p>
        </p:txBody>
      </p:sp>
      <p:sp>
        <p:nvSpPr>
          <p:cNvPr id="285" name="Body"/>
          <p:cNvSpPr txBox="1"/>
          <p:nvPr>
            <p:ph type="body" idx="1"/>
          </p:nvPr>
        </p:nvSpPr>
        <p:spPr>
          <a:prstGeom prst="rect">
            <a:avLst/>
          </a:prstGeom>
        </p:spPr>
        <p:txBody>
          <a:bodyPr/>
          <a:lstStyle/>
          <a:p>
            <a:pPr/>
          </a:p>
        </p:txBody>
      </p:sp>
      <p:pic>
        <p:nvPicPr>
          <p:cNvPr id="286" name="Image" descr="Image"/>
          <p:cNvPicPr>
            <a:picLocks noChangeAspect="1"/>
          </p:cNvPicPr>
          <p:nvPr/>
        </p:nvPicPr>
        <p:blipFill>
          <a:blip r:embed="rId2">
            <a:extLst/>
          </a:blip>
          <a:srcRect l="3319" t="17521" r="5042" b="1971"/>
          <a:stretch>
            <a:fillRect/>
          </a:stretch>
        </p:blipFill>
        <p:spPr>
          <a:xfrm>
            <a:off x="905189" y="2518965"/>
            <a:ext cx="9748615" cy="643012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Genetic Algorithms"/>
          <p:cNvSpPr txBox="1"/>
          <p:nvPr>
            <p:ph type="title"/>
          </p:nvPr>
        </p:nvSpPr>
        <p:spPr>
          <a:prstGeom prst="rect">
            <a:avLst/>
          </a:prstGeom>
        </p:spPr>
        <p:txBody>
          <a:bodyPr/>
          <a:lstStyle/>
          <a:p>
            <a:pPr/>
            <a:r>
              <a:t>Genetic Algorithms</a:t>
            </a:r>
          </a:p>
        </p:txBody>
      </p:sp>
      <p:sp>
        <p:nvSpPr>
          <p:cNvPr id="289" name="How do you encode a solution?…"/>
          <p:cNvSpPr txBox="1"/>
          <p:nvPr>
            <p:ph type="body" idx="1"/>
          </p:nvPr>
        </p:nvSpPr>
        <p:spPr>
          <a:xfrm>
            <a:off x="952500" y="2730500"/>
            <a:ext cx="11099800" cy="6286500"/>
          </a:xfrm>
          <a:prstGeom prst="rect">
            <a:avLst/>
          </a:prstGeom>
        </p:spPr>
        <p:txBody>
          <a:bodyPr/>
          <a:lstStyle/>
          <a:p>
            <a:pPr marL="0" indent="0">
              <a:buSzTx/>
              <a:buNone/>
            </a:pPr>
            <a:r>
              <a:t>How do you encode a solution?</a:t>
            </a:r>
          </a:p>
          <a:p>
            <a:pPr/>
            <a:r>
              <a:t>This depends on the Problem.</a:t>
            </a:r>
          </a:p>
          <a:p>
            <a:pPr/>
            <a:r>
              <a:t>GA’s often encode solutions as </a:t>
            </a:r>
            <a:r>
              <a:rPr b="1"/>
              <a:t>fixed length</a:t>
            </a:r>
            <a:r>
              <a:t> </a:t>
            </a:r>
            <a:r>
              <a:rPr b="1"/>
              <a:t>bid-strings </a:t>
            </a:r>
            <a:endParaRPr b="1"/>
          </a:p>
          <a:p>
            <a:pPr/>
            <a:r>
              <a:t>Each bit represents some aspect of the proposed solution to the problem </a:t>
            </a:r>
          </a:p>
          <a:p>
            <a:pPr/>
            <a:r>
              <a:t>For GA’s to work, we need to be able to </a:t>
            </a:r>
            <a:r>
              <a:rPr b="1"/>
              <a:t>test</a:t>
            </a:r>
            <a:r>
              <a:t> any string and get a </a:t>
            </a:r>
            <a:r>
              <a:rPr b="1"/>
              <a:t>score</a:t>
            </a:r>
            <a:r>
              <a:t> indicating </a:t>
            </a:r>
            <a:r>
              <a:rPr b="1"/>
              <a:t>how good the solution is</a:t>
            </a:r>
            <a:r>
              <a: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Genetic Algorithms"/>
          <p:cNvSpPr txBox="1"/>
          <p:nvPr>
            <p:ph type="title"/>
          </p:nvPr>
        </p:nvSpPr>
        <p:spPr>
          <a:prstGeom prst="rect">
            <a:avLst/>
          </a:prstGeom>
        </p:spPr>
        <p:txBody>
          <a:bodyPr/>
          <a:lstStyle/>
          <a:p>
            <a:pPr/>
            <a:r>
              <a:t>Genetic Algorithms</a:t>
            </a:r>
          </a:p>
        </p:txBody>
      </p:sp>
      <p:sp>
        <p:nvSpPr>
          <p:cNvPr id="292" name="The set of all possible solutions [0.. 1000] is called the search space or state space.…"/>
          <p:cNvSpPr txBox="1"/>
          <p:nvPr>
            <p:ph type="body" idx="1"/>
          </p:nvPr>
        </p:nvSpPr>
        <p:spPr>
          <a:prstGeom prst="rect">
            <a:avLst/>
          </a:prstGeom>
        </p:spPr>
        <p:txBody>
          <a:bodyPr/>
          <a:lstStyle/>
          <a:p>
            <a:pPr/>
            <a:r>
              <a:t>The set of all possible solutions [0.. 1000] is called the </a:t>
            </a:r>
            <a:r>
              <a:rPr b="1"/>
              <a:t>search space or state space.</a:t>
            </a:r>
            <a:endParaRPr b="1"/>
          </a:p>
          <a:p>
            <a:pPr/>
            <a:r>
              <a:t>It could be just one number from inside the above interval.</a:t>
            </a:r>
          </a:p>
          <a:p>
            <a:pPr/>
            <a:r>
              <a:t>GA’s often use binary encoding in the bit-string, thus a solution is represented by one bit-string</a:t>
            </a:r>
            <a:r>
              <a:rPr b="1"/>
              <a:t> </a:t>
            </a:r>
            <a:endParaRPr b="1"/>
          </a:p>
          <a:p>
            <a:pPr/>
            <a:r>
              <a:t>If we select 1,0 bits we have enough to represent all numbers in the interval [0..1000].</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Genetic Algorithms"/>
          <p:cNvSpPr txBox="1"/>
          <p:nvPr>
            <p:ph type="title"/>
          </p:nvPr>
        </p:nvSpPr>
        <p:spPr>
          <a:prstGeom prst="rect">
            <a:avLst/>
          </a:prstGeom>
        </p:spPr>
        <p:txBody>
          <a:bodyPr/>
          <a:lstStyle/>
          <a:p>
            <a:pPr/>
            <a:r>
              <a:t>Genetic Algorithms</a:t>
            </a:r>
          </a:p>
        </p:txBody>
      </p:sp>
      <p:sp>
        <p:nvSpPr>
          <p:cNvPr id="295" name="Binary representation…"/>
          <p:cNvSpPr txBox="1"/>
          <p:nvPr>
            <p:ph type="body" idx="1"/>
          </p:nvPr>
        </p:nvSpPr>
        <p:spPr>
          <a:prstGeom prst="rect">
            <a:avLst/>
          </a:prstGeom>
        </p:spPr>
        <p:txBody>
          <a:bodyPr/>
          <a:lstStyle/>
          <a:p>
            <a:pPr marL="0" indent="0">
              <a:buSzTx/>
              <a:buNone/>
            </a:pPr>
            <a:r>
              <a:t>Binary representation</a:t>
            </a:r>
          </a:p>
          <a:p>
            <a:pPr marL="0" indent="0">
              <a:lnSpc>
                <a:spcPct val="150000"/>
              </a:lnSpc>
              <a:buSzTx/>
              <a:buNone/>
            </a:pPr>
            <a:r>
              <a:t>1000 1011 0110 1111</a:t>
            </a:r>
            <a:br/>
            <a:r>
              <a:t>   P1    P2    P3    P4   </a:t>
            </a:r>
          </a:p>
          <a:p>
            <a:pPr marL="0" indent="0">
              <a:buSzTx/>
              <a:buNone/>
            </a:pPr>
            <a:r>
              <a:t>Example: encoding 4 parameters:</a:t>
            </a:r>
          </a:p>
          <a:p>
            <a:pPr marL="0" indent="0">
              <a:buSzTx/>
              <a:buNone/>
            </a:pPr>
            <a:r>
              <a:t>Parameter P1 value = 1000 = 8</a:t>
            </a:r>
            <a:br/>
            <a:r>
              <a:t>Parameter P2 value = 1011 = 11</a:t>
            </a:r>
          </a:p>
        </p:txBody>
      </p:sp>
      <p:sp>
        <p:nvSpPr>
          <p:cNvPr id="296" name="{"/>
          <p:cNvSpPr txBox="1"/>
          <p:nvPr/>
        </p:nvSpPr>
        <p:spPr>
          <a:xfrm rot="16200000">
            <a:off x="1151634" y="4236974"/>
            <a:ext cx="452629" cy="12796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Neue"/>
              </a:defRPr>
            </a:lvl1pPr>
          </a:lstStyle>
          <a:p>
            <a:pPr/>
            <a:r>
              <a:t>{</a:t>
            </a:r>
          </a:p>
        </p:txBody>
      </p:sp>
      <p:sp>
        <p:nvSpPr>
          <p:cNvPr id="297" name="{"/>
          <p:cNvSpPr txBox="1"/>
          <p:nvPr/>
        </p:nvSpPr>
        <p:spPr>
          <a:xfrm rot="16200000">
            <a:off x="2142235" y="4236974"/>
            <a:ext cx="452629" cy="12796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Neue"/>
              </a:defRPr>
            </a:lvl1pPr>
          </a:lstStyle>
          <a:p>
            <a:pPr/>
            <a:r>
              <a:t>{</a:t>
            </a:r>
          </a:p>
        </p:txBody>
      </p:sp>
      <p:sp>
        <p:nvSpPr>
          <p:cNvPr id="298" name="{"/>
          <p:cNvSpPr txBox="1"/>
          <p:nvPr/>
        </p:nvSpPr>
        <p:spPr>
          <a:xfrm rot="16200000">
            <a:off x="3145535" y="4236974"/>
            <a:ext cx="452629" cy="12796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Neue"/>
              </a:defRPr>
            </a:lvl1pPr>
          </a:lstStyle>
          <a:p>
            <a:pPr/>
            <a:r>
              <a:t>{</a:t>
            </a:r>
          </a:p>
        </p:txBody>
      </p:sp>
      <p:sp>
        <p:nvSpPr>
          <p:cNvPr id="299" name="{"/>
          <p:cNvSpPr txBox="1"/>
          <p:nvPr/>
        </p:nvSpPr>
        <p:spPr>
          <a:xfrm rot="16200000">
            <a:off x="4161535" y="4236974"/>
            <a:ext cx="452629" cy="12796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Neue"/>
              </a:defRPr>
            </a:lvl1pPr>
          </a:lstStyle>
          <a:p>
            <a:pPr/>
            <a:r>
              <a:t>{</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Genetic Algorithms"/>
          <p:cNvSpPr txBox="1"/>
          <p:nvPr>
            <p:ph type="title"/>
          </p:nvPr>
        </p:nvSpPr>
        <p:spPr>
          <a:prstGeom prst="rect">
            <a:avLst/>
          </a:prstGeom>
        </p:spPr>
        <p:txBody>
          <a:bodyPr/>
          <a:lstStyle/>
          <a:p>
            <a:pPr/>
            <a:r>
              <a:t>Genetic Algorithms</a:t>
            </a:r>
          </a:p>
        </p:txBody>
      </p:sp>
      <p:sp>
        <p:nvSpPr>
          <p:cNvPr id="302" name="Search Space…"/>
          <p:cNvSpPr txBox="1"/>
          <p:nvPr>
            <p:ph type="body" idx="1"/>
          </p:nvPr>
        </p:nvSpPr>
        <p:spPr>
          <a:xfrm>
            <a:off x="952500" y="2590800"/>
            <a:ext cx="9813529" cy="6286500"/>
          </a:xfrm>
          <a:prstGeom prst="rect">
            <a:avLst/>
          </a:prstGeom>
        </p:spPr>
        <p:txBody>
          <a:bodyPr/>
          <a:lstStyle/>
          <a:p>
            <a:pPr marL="0" indent="0" defTabSz="479044">
              <a:spcBef>
                <a:spcPts val="3400"/>
              </a:spcBef>
              <a:buSzTx/>
              <a:buNone/>
              <a:defRPr sz="2600"/>
            </a:pPr>
            <a:r>
              <a:t>Search Space</a:t>
            </a:r>
          </a:p>
          <a:p>
            <a:pPr marL="364488" indent="-364488" defTabSz="479044">
              <a:spcBef>
                <a:spcPts val="3400"/>
              </a:spcBef>
              <a:defRPr sz="2600"/>
            </a:pPr>
            <a:r>
              <a:t>For a simple function f(x) the search space is one dimensional.</a:t>
            </a:r>
          </a:p>
          <a:p>
            <a:pPr marL="364488" indent="-364488" defTabSz="479044">
              <a:spcBef>
                <a:spcPts val="3400"/>
              </a:spcBef>
              <a:defRPr sz="2600"/>
            </a:pPr>
            <a:r>
              <a:t>But by encoding serval values into the chromosome many dimensions can be searched e.g. two dimensions f(x,y).</a:t>
            </a:r>
          </a:p>
          <a:p>
            <a:pPr marL="364488" indent="-364488" defTabSz="479044">
              <a:spcBef>
                <a:spcPts val="3400"/>
              </a:spcBef>
              <a:defRPr sz="2600"/>
            </a:pPr>
            <a:r>
              <a:t>Search space can be visualised as a surface or fitness </a:t>
            </a:r>
            <a:br/>
            <a:r>
              <a:t>landscape in which fitness dictates height.</a:t>
            </a:r>
          </a:p>
          <a:p>
            <a:pPr marL="364488" indent="-364488" defTabSz="479044">
              <a:spcBef>
                <a:spcPts val="3400"/>
              </a:spcBef>
              <a:defRPr sz="2600"/>
            </a:pPr>
            <a:r>
              <a:t>Each possible genotype is a point in space.</a:t>
            </a:r>
          </a:p>
          <a:p>
            <a:pPr marL="364488" indent="-364488" defTabSz="479044">
              <a:spcBef>
                <a:spcPts val="3400"/>
              </a:spcBef>
              <a:defRPr sz="2600"/>
            </a:pPr>
            <a:r>
              <a:t>A GA tries to move the points to better places (higher fitness) in the space.</a:t>
            </a:r>
          </a:p>
        </p:txBody>
      </p:sp>
      <p:pic>
        <p:nvPicPr>
          <p:cNvPr id="303" name="Image" descr="Image"/>
          <p:cNvPicPr>
            <a:picLocks noChangeAspect="1"/>
          </p:cNvPicPr>
          <p:nvPr/>
        </p:nvPicPr>
        <p:blipFill>
          <a:blip r:embed="rId2">
            <a:extLst/>
          </a:blip>
          <a:stretch>
            <a:fillRect/>
          </a:stretch>
        </p:blipFill>
        <p:spPr>
          <a:xfrm>
            <a:off x="10781201" y="5112592"/>
            <a:ext cx="2350389" cy="1848725"/>
          </a:xfrm>
          <a:prstGeom prst="rect">
            <a:avLst/>
          </a:prstGeom>
          <a:ln w="12700">
            <a:miter lim="400000"/>
          </a:ln>
        </p:spPr>
      </p:pic>
      <p:pic>
        <p:nvPicPr>
          <p:cNvPr id="304" name="Image" descr="Image"/>
          <p:cNvPicPr>
            <a:picLocks noChangeAspect="1"/>
          </p:cNvPicPr>
          <p:nvPr/>
        </p:nvPicPr>
        <p:blipFill>
          <a:blip r:embed="rId3">
            <a:extLst/>
          </a:blip>
          <a:stretch>
            <a:fillRect/>
          </a:stretch>
        </p:blipFill>
        <p:spPr>
          <a:xfrm>
            <a:off x="10781201" y="3307527"/>
            <a:ext cx="2350389" cy="1446395"/>
          </a:xfrm>
          <a:prstGeom prst="rect">
            <a:avLst/>
          </a:prstGeom>
          <a:ln w="12700">
            <a:miter lim="400000"/>
          </a:ln>
        </p:spPr>
      </p:pic>
      <p:pic>
        <p:nvPicPr>
          <p:cNvPr id="305" name="Image" descr="Image"/>
          <p:cNvPicPr>
            <a:picLocks noChangeAspect="1"/>
          </p:cNvPicPr>
          <p:nvPr/>
        </p:nvPicPr>
        <p:blipFill>
          <a:blip r:embed="rId4">
            <a:extLst/>
          </a:blip>
          <a:stretch>
            <a:fillRect/>
          </a:stretch>
        </p:blipFill>
        <p:spPr>
          <a:xfrm>
            <a:off x="10941325" y="7647085"/>
            <a:ext cx="2030142" cy="1848726"/>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Genetic Algorithms"/>
          <p:cNvSpPr txBox="1"/>
          <p:nvPr>
            <p:ph type="title"/>
          </p:nvPr>
        </p:nvSpPr>
        <p:spPr>
          <a:prstGeom prst="rect">
            <a:avLst/>
          </a:prstGeom>
        </p:spPr>
        <p:txBody>
          <a:bodyPr/>
          <a:lstStyle/>
          <a:p>
            <a:pPr/>
            <a:r>
              <a:t>Genetic Algorithms</a:t>
            </a:r>
          </a:p>
        </p:txBody>
      </p:sp>
      <p:sp>
        <p:nvSpPr>
          <p:cNvPr id="308" name="Implicit fitness function…"/>
          <p:cNvSpPr txBox="1"/>
          <p:nvPr>
            <p:ph type="body" idx="1"/>
          </p:nvPr>
        </p:nvSpPr>
        <p:spPr>
          <a:prstGeom prst="rect">
            <a:avLst/>
          </a:prstGeom>
        </p:spPr>
        <p:txBody>
          <a:bodyPr/>
          <a:lstStyle/>
          <a:p>
            <a:pPr marL="0" indent="0" defTabSz="525779">
              <a:spcBef>
                <a:spcPts val="3700"/>
              </a:spcBef>
              <a:buSzTx/>
              <a:buNone/>
              <a:defRPr sz="2800"/>
            </a:pPr>
            <a:r>
              <a:t>Implicit fitness function</a:t>
            </a:r>
          </a:p>
          <a:p>
            <a:pPr marL="400050" indent="-400050" defTabSz="525779">
              <a:spcBef>
                <a:spcPts val="3700"/>
              </a:spcBef>
              <a:defRPr sz="2800"/>
            </a:pPr>
            <a:r>
              <a:t>Most GA’s use explicit and static fitness functions</a:t>
            </a:r>
          </a:p>
          <a:p>
            <a:pPr marL="400050" indent="-400050" defTabSz="525779">
              <a:spcBef>
                <a:spcPts val="3700"/>
              </a:spcBef>
              <a:defRPr sz="2800"/>
            </a:pPr>
            <a:r>
              <a:t>Some GA’s (such as Artificial Life or ER) use dynamic and implicit fitness functions- like “how many obstacles did I avoid” </a:t>
            </a:r>
          </a:p>
          <a:p>
            <a:pPr marL="0" indent="0" defTabSz="525779">
              <a:spcBef>
                <a:spcPts val="3700"/>
              </a:spcBef>
              <a:buSzTx/>
              <a:buNone/>
              <a:defRPr sz="2800"/>
            </a:pPr>
          </a:p>
          <a:p>
            <a:pPr marL="0" indent="0" algn="ctr" defTabSz="525779">
              <a:lnSpc>
                <a:spcPct val="10000"/>
              </a:lnSpc>
              <a:spcBef>
                <a:spcPts val="3700"/>
              </a:spcBef>
              <a:buSzTx/>
              <a:buNone/>
              <a:defRPr sz="2800" u="sng"/>
            </a:pPr>
            <a:r>
              <a:t>Individual’s fitness </a:t>
            </a:r>
          </a:p>
          <a:p>
            <a:pPr marL="0" indent="0" algn="ctr" defTabSz="525779">
              <a:lnSpc>
                <a:spcPct val="10000"/>
              </a:lnSpc>
              <a:spcBef>
                <a:spcPts val="3700"/>
              </a:spcBef>
              <a:buSzTx/>
              <a:buNone/>
              <a:defRPr sz="2800"/>
            </a:pPr>
            <a:r>
              <a:t>Average fitness of population</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GA example"/>
          <p:cNvSpPr txBox="1"/>
          <p:nvPr>
            <p:ph type="title"/>
          </p:nvPr>
        </p:nvSpPr>
        <p:spPr>
          <a:prstGeom prst="rect">
            <a:avLst/>
          </a:prstGeom>
        </p:spPr>
        <p:txBody>
          <a:bodyPr/>
          <a:lstStyle/>
          <a:p>
            <a:pPr/>
            <a:r>
              <a:t>GA example</a:t>
            </a:r>
          </a:p>
        </p:txBody>
      </p:sp>
      <p:sp>
        <p:nvSpPr>
          <p:cNvPr id="311" name="Given a set of 5 genes, each gene can hold one of the binary values 0 and 1.…"/>
          <p:cNvSpPr txBox="1"/>
          <p:nvPr>
            <p:ph type="body" sz="quarter" idx="1"/>
          </p:nvPr>
        </p:nvSpPr>
        <p:spPr>
          <a:xfrm>
            <a:off x="952500" y="5700266"/>
            <a:ext cx="6538863" cy="3177034"/>
          </a:xfrm>
          <a:prstGeom prst="rect">
            <a:avLst/>
          </a:prstGeom>
        </p:spPr>
        <p:txBody>
          <a:bodyPr/>
          <a:lstStyle/>
          <a:p>
            <a:pPr marL="0" indent="0" defTabSz="420623">
              <a:spcBef>
                <a:spcPts val="0"/>
              </a:spcBef>
              <a:buSzTx/>
              <a:buNone/>
              <a:defRPr sz="1900">
                <a:latin typeface="+mn-lt"/>
                <a:ea typeface="+mn-ea"/>
                <a:cs typeface="+mn-cs"/>
                <a:sym typeface="Helvetica"/>
              </a:defRPr>
            </a:pPr>
            <a:r>
              <a:t>Given a set of 5 genes, each gene can hold one of the binary values 0 and 1.</a:t>
            </a:r>
          </a:p>
          <a:p>
            <a:pPr marL="0" indent="0" defTabSz="420623">
              <a:spcBef>
                <a:spcPts val="0"/>
              </a:spcBef>
              <a:buSzTx/>
              <a:buNone/>
              <a:defRPr sz="1900">
                <a:latin typeface="+mn-lt"/>
                <a:ea typeface="+mn-ea"/>
                <a:cs typeface="+mn-cs"/>
                <a:sym typeface="Helvetica"/>
              </a:defRPr>
            </a:pPr>
            <a:r>
              <a:t>The fitness value is calculated as the number of 1s present in the genome. If there are five 1s, then it is having maximum fitness. If there are no 1s, then if has the minimum fitness.</a:t>
            </a:r>
          </a:p>
          <a:p>
            <a:pPr marL="0" indent="0" defTabSz="420623">
              <a:spcBef>
                <a:spcPts val="0"/>
              </a:spcBef>
              <a:buSzTx/>
              <a:buNone/>
              <a:defRPr sz="1900">
                <a:latin typeface="+mn-lt"/>
                <a:ea typeface="+mn-ea"/>
                <a:cs typeface="+mn-cs"/>
                <a:sym typeface="Helvetica"/>
              </a:defRPr>
            </a:pPr>
            <a:r>
              <a:t>This genetic algorithm tries to maximize the fitness function to provide a population consisting of the fittest individual.</a:t>
            </a:r>
          </a:p>
          <a:p>
            <a:pPr marL="0" indent="0" defTabSz="420623">
              <a:spcBef>
                <a:spcPts val="0"/>
              </a:spcBef>
              <a:buSzTx/>
              <a:buNone/>
              <a:defRPr sz="1900">
                <a:latin typeface="+mn-lt"/>
                <a:ea typeface="+mn-ea"/>
                <a:cs typeface="+mn-cs"/>
                <a:sym typeface="Helvetica"/>
              </a:defRPr>
            </a:pPr>
            <a:r>
              <a:t>Note: In this example, after crossover and mutation, the least fit individual is replaced from the new fittest offspring.</a:t>
            </a:r>
          </a:p>
        </p:txBody>
      </p:sp>
      <p:sp>
        <p:nvSpPr>
          <p:cNvPr id="312" name="Tutorial: http://www.theprojectspot.com/tutorial-post/creating-a-genetic-algorithm-for-beginners/3"/>
          <p:cNvSpPr txBox="1"/>
          <p:nvPr/>
        </p:nvSpPr>
        <p:spPr>
          <a:xfrm>
            <a:off x="956798" y="9059520"/>
            <a:ext cx="11091204"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2400">
                <a:latin typeface="+mj-lt"/>
                <a:ea typeface="+mj-ea"/>
                <a:cs typeface="+mj-cs"/>
                <a:sym typeface="Helvetica Neue"/>
              </a:defRPr>
            </a:pPr>
            <a:r>
              <a:t>Tutorial: </a:t>
            </a:r>
            <a:r>
              <a:rPr u="sng">
                <a:solidFill>
                  <a:srgbClr val="0000FF"/>
                </a:solidFill>
                <a:uFill>
                  <a:solidFill>
                    <a:srgbClr val="0000FF"/>
                  </a:solidFill>
                </a:uFill>
                <a:hlinkClick r:id="rId2" invalidUrl="" action="" tgtFrame="" tooltip="" history="1" highlightClick="0" endSnd="0"/>
              </a:rPr>
              <a:t>http://www.theprojectspot.com/tutorial-post/creating-a-genetic-algorithm-for-beginners/3</a:t>
            </a:r>
          </a:p>
        </p:txBody>
      </p:sp>
      <p:grpSp>
        <p:nvGrpSpPr>
          <p:cNvPr id="316" name="Group"/>
          <p:cNvGrpSpPr/>
          <p:nvPr/>
        </p:nvGrpSpPr>
        <p:grpSpPr>
          <a:xfrm>
            <a:off x="956667" y="1964765"/>
            <a:ext cx="11091276" cy="3911541"/>
            <a:chOff x="0" y="0"/>
            <a:chExt cx="11091274" cy="3911540"/>
          </a:xfrm>
        </p:grpSpPr>
        <p:pic>
          <p:nvPicPr>
            <p:cNvPr id="313" name="Image" descr="Image"/>
            <p:cNvPicPr>
              <a:picLocks noChangeAspect="1"/>
            </p:cNvPicPr>
            <p:nvPr/>
          </p:nvPicPr>
          <p:blipFill>
            <a:blip r:embed="rId3">
              <a:extLst/>
            </a:blip>
            <a:srcRect l="0" t="32840" r="0" b="13875"/>
            <a:stretch>
              <a:fillRect/>
            </a:stretch>
          </p:blipFill>
          <p:spPr>
            <a:xfrm>
              <a:off x="0" y="0"/>
              <a:ext cx="11091276" cy="3911541"/>
            </a:xfrm>
            <a:prstGeom prst="rect">
              <a:avLst/>
            </a:prstGeom>
            <a:ln w="12700" cap="flat">
              <a:noFill/>
              <a:miter lim="400000"/>
            </a:ln>
            <a:effectLst/>
          </p:spPr>
        </p:pic>
        <p:sp>
          <p:nvSpPr>
            <p:cNvPr id="314" name="Crossover point"/>
            <p:cNvSpPr txBox="1"/>
            <p:nvPr/>
          </p:nvSpPr>
          <p:spPr>
            <a:xfrm>
              <a:off x="9031070" y="1811960"/>
              <a:ext cx="1271627" cy="2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1200">
                  <a:solidFill>
                    <a:srgbClr val="EE230C"/>
                  </a:solidFill>
                  <a:latin typeface="+mj-lt"/>
                  <a:ea typeface="+mj-ea"/>
                  <a:cs typeface="+mj-cs"/>
                  <a:sym typeface="Helvetica Neue"/>
                </a:defRPr>
              </a:lvl1pPr>
            </a:lstStyle>
            <a:p>
              <a:pPr/>
              <a:r>
                <a:t>Crossover point</a:t>
              </a:r>
            </a:p>
          </p:txBody>
        </p:sp>
        <p:sp>
          <p:nvSpPr>
            <p:cNvPr id="315" name="Offspring"/>
            <p:cNvSpPr txBox="1"/>
            <p:nvPr/>
          </p:nvSpPr>
          <p:spPr>
            <a:xfrm>
              <a:off x="7106563" y="1983006"/>
              <a:ext cx="1463041" cy="4610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2400">
                  <a:latin typeface="+mj-lt"/>
                  <a:ea typeface="+mj-ea"/>
                  <a:cs typeface="+mj-cs"/>
                  <a:sym typeface="Helvetica Neue"/>
                </a:defRPr>
              </a:lvl1pPr>
            </a:lstStyle>
            <a:p>
              <a:pPr/>
              <a:r>
                <a:t>Offspring</a:t>
              </a:r>
            </a:p>
          </p:txBody>
        </p:sp>
      </p:grpSp>
      <p:pic>
        <p:nvPicPr>
          <p:cNvPr id="317" name="Image" descr="Image"/>
          <p:cNvPicPr>
            <a:picLocks noChangeAspect="1"/>
          </p:cNvPicPr>
          <p:nvPr/>
        </p:nvPicPr>
        <p:blipFill>
          <a:blip r:embed="rId4">
            <a:extLst/>
          </a:blip>
          <a:stretch>
            <a:fillRect/>
          </a:stretch>
        </p:blipFill>
        <p:spPr>
          <a:xfrm>
            <a:off x="7594600" y="6469529"/>
            <a:ext cx="3629184" cy="205757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64"/>
          <p:cNvSpPr txBox="1"/>
          <p:nvPr>
            <p:ph type="title"/>
          </p:nvPr>
        </p:nvSpPr>
        <p:spPr>
          <a:prstGeom prst="rect">
            <a:avLst/>
          </a:prstGeom>
        </p:spPr>
        <p:txBody>
          <a:bodyPr/>
          <a:lstStyle/>
          <a:p>
            <a:pPr/>
            <a:r>
              <a:t>Study Design</a:t>
            </a:r>
          </a:p>
        </p:txBody>
      </p:sp>
      <p:sp>
        <p:nvSpPr>
          <p:cNvPr id="179" name="Shape 65"/>
          <p:cNvSpPr txBox="1"/>
          <p:nvPr>
            <p:ph type="body" idx="1"/>
          </p:nvPr>
        </p:nvSpPr>
        <p:spPr>
          <a:prstGeom prst="rect">
            <a:avLst/>
          </a:prstGeom>
        </p:spPr>
        <p:txBody>
          <a:bodyPr/>
          <a:lstStyle/>
          <a:p>
            <a:pPr marL="0" indent="0" defTabSz="496569">
              <a:spcBef>
                <a:spcPts val="3500"/>
              </a:spcBef>
              <a:buSzTx/>
              <a:buNone/>
              <a:defRPr sz="3000"/>
            </a:pPr>
            <a:r>
              <a:t>How are we going to evaluate the interaction?</a:t>
            </a:r>
          </a:p>
          <a:p>
            <a:pPr lvl="1" marL="776639" indent="-398814" defTabSz="496569">
              <a:spcBef>
                <a:spcPts val="500"/>
              </a:spcBef>
              <a:defRPr sz="3200"/>
            </a:pPr>
            <a:r>
              <a:t>Hypothesis</a:t>
            </a:r>
          </a:p>
          <a:p>
            <a:pPr lvl="2" marL="1112484" indent="-356834" defTabSz="496569">
              <a:spcBef>
                <a:spcPts val="400"/>
              </a:spcBef>
              <a:defRPr sz="2800"/>
            </a:pPr>
            <a:r>
              <a:t>What do you want to find out?</a:t>
            </a:r>
          </a:p>
          <a:p>
            <a:pPr lvl="1" marL="776639" indent="-398814" defTabSz="496569">
              <a:spcBef>
                <a:spcPts val="500"/>
              </a:spcBef>
              <a:defRPr sz="3200"/>
            </a:pPr>
            <a:r>
              <a:t>Population</a:t>
            </a:r>
          </a:p>
          <a:p>
            <a:pPr lvl="2" marL="1112484" indent="-356834" defTabSz="496569">
              <a:spcBef>
                <a:spcPts val="400"/>
              </a:spcBef>
              <a:defRPr sz="2800"/>
            </a:pPr>
            <a:r>
              <a:t>Who?</a:t>
            </a:r>
          </a:p>
          <a:p>
            <a:pPr lvl="1" marL="734658" indent="-356833" defTabSz="496569">
              <a:spcBef>
                <a:spcPts val="400"/>
              </a:spcBef>
              <a:defRPr sz="2800"/>
            </a:pPr>
            <a:r>
              <a:t>Task</a:t>
            </a:r>
          </a:p>
          <a:p>
            <a:pPr lvl="2" marL="1112484" indent="-356834" defTabSz="496569">
              <a:spcBef>
                <a:spcPts val="400"/>
              </a:spcBef>
              <a:defRPr sz="2800"/>
            </a:pPr>
            <a:r>
              <a:t>How do the participants interact with the robot?</a:t>
            </a:r>
          </a:p>
          <a:p>
            <a:pPr lvl="1" marL="734658" indent="-356833" defTabSz="496569">
              <a:spcBef>
                <a:spcPts val="400"/>
              </a:spcBef>
              <a:defRPr sz="2800"/>
            </a:pPr>
            <a:r>
              <a:t>Setup</a:t>
            </a:r>
          </a:p>
          <a:p>
            <a:pPr lvl="2" marL="1112484" indent="-356834" defTabSz="496569">
              <a:spcBef>
                <a:spcPts val="400"/>
              </a:spcBef>
              <a:defRPr sz="2800"/>
            </a:pPr>
            <a:r>
              <a:t>What equipment is involved and how?/ How is the environment structures in your study? </a:t>
            </a:r>
          </a:p>
          <a:p>
            <a:pPr lvl="1" marL="776639" indent="-398814" defTabSz="496569">
              <a:spcBef>
                <a:spcPts val="500"/>
              </a:spcBef>
              <a:defRPr sz="3200"/>
            </a:pPr>
            <a:r>
              <a:t>Metrics</a:t>
            </a:r>
          </a:p>
          <a:p>
            <a:pPr lvl="2" marL="1112484" indent="-356834" defTabSz="496569">
              <a:spcBef>
                <a:spcPts val="400"/>
              </a:spcBef>
              <a:defRPr sz="2800"/>
            </a:pPr>
            <a:r>
              <a:t>How will you measure?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67"/>
          <p:cNvSpPr txBox="1"/>
          <p:nvPr>
            <p:ph type="title"/>
          </p:nvPr>
        </p:nvSpPr>
        <p:spPr>
          <a:prstGeom prst="rect">
            <a:avLst/>
          </a:prstGeom>
        </p:spPr>
        <p:txBody>
          <a:bodyPr/>
          <a:lstStyle/>
          <a:p>
            <a:pPr/>
            <a:r>
              <a:t>Population/Participants</a:t>
            </a:r>
          </a:p>
        </p:txBody>
      </p:sp>
      <p:sp>
        <p:nvSpPr>
          <p:cNvPr id="182" name="Shape 68"/>
          <p:cNvSpPr txBox="1"/>
          <p:nvPr>
            <p:ph type="body" idx="1"/>
          </p:nvPr>
        </p:nvSpPr>
        <p:spPr>
          <a:prstGeom prst="rect">
            <a:avLst/>
          </a:prstGeom>
        </p:spPr>
        <p:txBody>
          <a:bodyPr/>
          <a:lstStyle/>
          <a:p>
            <a:pPr marL="370416" indent="-370416">
              <a:lnSpc>
                <a:spcPct val="80000"/>
              </a:lnSpc>
              <a:spcBef>
                <a:spcPts val="500"/>
              </a:spcBef>
              <a:defRPr sz="3000"/>
            </a:pPr>
            <a:r>
              <a:t>The people going through your study</a:t>
            </a:r>
          </a:p>
          <a:p>
            <a:pPr marL="370416" indent="-370416">
              <a:lnSpc>
                <a:spcPct val="80000"/>
              </a:lnSpc>
              <a:spcBef>
                <a:spcPts val="500"/>
              </a:spcBef>
              <a:defRPr sz="3000"/>
            </a:pPr>
            <a:r>
              <a:t>Type - Two general approaches</a:t>
            </a:r>
          </a:p>
          <a:p>
            <a:pPr lvl="1" marL="765527" indent="-321027">
              <a:lnSpc>
                <a:spcPct val="80000"/>
              </a:lnSpc>
              <a:spcBef>
                <a:spcPts val="400"/>
              </a:spcBef>
              <a:buChar char="–"/>
              <a:defRPr sz="2600"/>
            </a:pPr>
            <a:r>
              <a:t>Have lots of people from the general public</a:t>
            </a:r>
          </a:p>
          <a:p>
            <a:pPr lvl="2" marL="1185332" indent="-296332">
              <a:lnSpc>
                <a:spcPct val="80000"/>
              </a:lnSpc>
              <a:spcBef>
                <a:spcPts val="400"/>
              </a:spcBef>
              <a:defRPr sz="2400"/>
            </a:pPr>
            <a:r>
              <a:t>Results are generalisable</a:t>
            </a:r>
          </a:p>
          <a:p>
            <a:pPr lvl="2" marL="1185332" indent="-296332">
              <a:lnSpc>
                <a:spcPct val="80000"/>
              </a:lnSpc>
              <a:spcBef>
                <a:spcPts val="400"/>
              </a:spcBef>
              <a:defRPr sz="2400"/>
            </a:pPr>
            <a:r>
              <a:t>Logistically difficult</a:t>
            </a:r>
          </a:p>
          <a:p>
            <a:pPr lvl="2" marL="1185332" indent="-296332">
              <a:lnSpc>
                <a:spcPct val="80000"/>
              </a:lnSpc>
              <a:spcBef>
                <a:spcPts val="400"/>
              </a:spcBef>
              <a:defRPr sz="2400"/>
            </a:pPr>
            <a:r>
              <a:t>People will always surprise you with their variance</a:t>
            </a:r>
          </a:p>
          <a:p>
            <a:pPr lvl="1" marL="765527" indent="-321027">
              <a:lnSpc>
                <a:spcPct val="80000"/>
              </a:lnSpc>
              <a:spcBef>
                <a:spcPts val="400"/>
              </a:spcBef>
              <a:buChar char="–"/>
              <a:defRPr sz="2600"/>
            </a:pPr>
            <a:r>
              <a:t>Select a niche population</a:t>
            </a:r>
          </a:p>
          <a:p>
            <a:pPr lvl="2" marL="1185332" indent="-296332">
              <a:lnSpc>
                <a:spcPct val="80000"/>
              </a:lnSpc>
              <a:spcBef>
                <a:spcPts val="400"/>
              </a:spcBef>
              <a:defRPr sz="2400"/>
            </a:pPr>
            <a:r>
              <a:t>Results more constrained</a:t>
            </a:r>
          </a:p>
          <a:p>
            <a:pPr lvl="2" marL="1185332" indent="-296332">
              <a:lnSpc>
                <a:spcPct val="80000"/>
              </a:lnSpc>
              <a:spcBef>
                <a:spcPts val="400"/>
              </a:spcBef>
              <a:defRPr sz="2400"/>
            </a:pPr>
            <a:r>
              <a:t>Lower variance</a:t>
            </a:r>
          </a:p>
          <a:p>
            <a:pPr lvl="2" marL="1185332" indent="-296332">
              <a:lnSpc>
                <a:spcPct val="80000"/>
              </a:lnSpc>
              <a:spcBef>
                <a:spcPts val="400"/>
              </a:spcBef>
              <a:defRPr sz="2400"/>
            </a:pPr>
            <a:r>
              <a:t>Logistically easier</a:t>
            </a:r>
          </a:p>
          <a:p>
            <a:pPr marL="370416" indent="-370416">
              <a:lnSpc>
                <a:spcPct val="80000"/>
              </a:lnSpc>
              <a:spcBef>
                <a:spcPts val="500"/>
              </a:spcBef>
              <a:defRPr sz="3000"/>
            </a:pPr>
            <a:r>
              <a:t>Number</a:t>
            </a:r>
          </a:p>
          <a:p>
            <a:pPr lvl="1" marL="765527" indent="-321027">
              <a:lnSpc>
                <a:spcPct val="80000"/>
              </a:lnSpc>
              <a:spcBef>
                <a:spcPts val="400"/>
              </a:spcBef>
              <a:buChar char="–"/>
              <a:defRPr sz="2600"/>
            </a:pPr>
            <a:r>
              <a:t>The more, the better</a:t>
            </a:r>
          </a:p>
          <a:p>
            <a:pPr lvl="1" marL="765527" indent="-321027">
              <a:lnSpc>
                <a:spcPct val="80000"/>
              </a:lnSpc>
              <a:spcBef>
                <a:spcPts val="400"/>
              </a:spcBef>
              <a:buChar char="–"/>
              <a:defRPr sz="2600"/>
            </a:pPr>
            <a:r>
              <a:t>How many is enough?</a:t>
            </a:r>
          </a:p>
          <a:p>
            <a:pPr lvl="1" marL="765527" indent="-321027">
              <a:lnSpc>
                <a:spcPct val="80000"/>
              </a:lnSpc>
              <a:spcBef>
                <a:spcPts val="400"/>
              </a:spcBef>
              <a:buChar char="–"/>
              <a:defRPr sz="2600"/>
            </a:pPr>
            <a:r>
              <a:t>Logistics</a:t>
            </a:r>
          </a:p>
          <a:p>
            <a:pPr marL="370416" indent="-370416">
              <a:lnSpc>
                <a:spcPct val="80000"/>
              </a:lnSpc>
              <a:spcBef>
                <a:spcPts val="500"/>
              </a:spcBef>
              <a:defRPr sz="3000"/>
            </a:pPr>
            <a:r>
              <a:t>Recruiting (n&gt;20 is pretty good)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70"/>
          <p:cNvSpPr txBox="1"/>
          <p:nvPr>
            <p:ph type="title"/>
          </p:nvPr>
        </p:nvSpPr>
        <p:spPr>
          <a:prstGeom prst="rect">
            <a:avLst/>
          </a:prstGeom>
        </p:spPr>
        <p:txBody>
          <a:bodyPr/>
          <a:lstStyle/>
          <a:p>
            <a:pPr/>
            <a:r>
              <a:t>Design</a:t>
            </a:r>
          </a:p>
        </p:txBody>
      </p:sp>
      <p:sp>
        <p:nvSpPr>
          <p:cNvPr id="185" name="Shape 71"/>
          <p:cNvSpPr txBox="1"/>
          <p:nvPr>
            <p:ph type="body" idx="1"/>
          </p:nvPr>
        </p:nvSpPr>
        <p:spPr>
          <a:prstGeom prst="rect">
            <a:avLst/>
          </a:prstGeom>
        </p:spPr>
        <p:txBody>
          <a:bodyPr/>
          <a:lstStyle/>
          <a:p>
            <a:pPr marL="455118" indent="-455118" defTabSz="566674">
              <a:spcBef>
                <a:spcPts val="500"/>
              </a:spcBef>
              <a:defRPr b="1" sz="3686">
                <a:latin typeface="Calibri"/>
                <a:ea typeface="Calibri"/>
                <a:cs typeface="Calibri"/>
                <a:sym typeface="Calibri"/>
              </a:defRPr>
            </a:pPr>
            <a:r>
              <a:t>External validity </a:t>
            </a:r>
            <a:r>
              <a:rPr b="0">
                <a:latin typeface="Helvetica Light"/>
                <a:ea typeface="Helvetica Light"/>
                <a:cs typeface="Helvetica Light"/>
                <a:sym typeface="Helvetica Light"/>
              </a:rPr>
              <a:t>– do your results mean anything?</a:t>
            </a:r>
          </a:p>
          <a:p>
            <a:pPr lvl="1" marL="838375" indent="-407210" defTabSz="566674">
              <a:spcBef>
                <a:spcPts val="400"/>
              </a:spcBef>
              <a:buChar char="–"/>
              <a:defRPr sz="3298"/>
            </a:pPr>
            <a:r>
              <a:t>Results should be similar to other similar studies</a:t>
            </a:r>
          </a:p>
          <a:p>
            <a:pPr lvl="1" marL="838375" indent="-407210" defTabSz="566674">
              <a:spcBef>
                <a:spcPts val="400"/>
              </a:spcBef>
              <a:buChar char="–"/>
              <a:defRPr sz="3298"/>
            </a:pPr>
            <a:r>
              <a:t>Use accepted questionnaires, methods</a:t>
            </a:r>
          </a:p>
          <a:p>
            <a:pPr marL="455118" indent="-455118" defTabSz="566674">
              <a:spcBef>
                <a:spcPts val="500"/>
              </a:spcBef>
              <a:defRPr b="1" sz="3686">
                <a:latin typeface="Calibri"/>
                <a:ea typeface="Calibri"/>
                <a:cs typeface="Calibri"/>
                <a:sym typeface="Calibri"/>
              </a:defRPr>
            </a:pPr>
            <a:r>
              <a:t>Power </a:t>
            </a:r>
            <a:r>
              <a:rPr b="0">
                <a:latin typeface="Helvetica Light"/>
                <a:ea typeface="Helvetica Light"/>
                <a:cs typeface="Helvetica Light"/>
                <a:sym typeface="Helvetica Light"/>
              </a:rPr>
              <a:t>– how much meaning do your results have?</a:t>
            </a:r>
          </a:p>
          <a:p>
            <a:pPr lvl="1" marL="838375" indent="-407210" defTabSz="566674">
              <a:spcBef>
                <a:spcPts val="400"/>
              </a:spcBef>
              <a:buChar char="–"/>
              <a:defRPr sz="3298"/>
            </a:pPr>
            <a:r>
              <a:t>The more people the more you can say that the participants are a sample of the population</a:t>
            </a:r>
          </a:p>
          <a:p>
            <a:pPr lvl="1" marL="838375" indent="-407210" defTabSz="566674">
              <a:spcBef>
                <a:spcPts val="400"/>
              </a:spcBef>
              <a:buChar char="–"/>
              <a:defRPr sz="3298"/>
            </a:pPr>
            <a:r>
              <a:t>Pilot your study</a:t>
            </a:r>
          </a:p>
          <a:p>
            <a:pPr marL="455118" indent="-455118" defTabSz="566674">
              <a:spcBef>
                <a:spcPts val="500"/>
              </a:spcBef>
              <a:defRPr b="1" sz="3686">
                <a:latin typeface="Calibri"/>
                <a:ea typeface="Calibri"/>
                <a:cs typeface="Calibri"/>
                <a:sym typeface="Calibri"/>
              </a:defRPr>
            </a:pPr>
            <a:r>
              <a:t>Generalisation</a:t>
            </a:r>
            <a:r>
              <a:rPr b="0">
                <a:latin typeface="Helvetica Light"/>
                <a:ea typeface="Helvetica Light"/>
                <a:cs typeface="Helvetica Light"/>
                <a:sym typeface="Helvetica Light"/>
              </a:rPr>
              <a:t> – how much do your results apply to the true state of things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73"/>
          <p:cNvSpPr txBox="1"/>
          <p:nvPr>
            <p:ph type="title"/>
          </p:nvPr>
        </p:nvSpPr>
        <p:spPr>
          <a:prstGeom prst="rect">
            <a:avLst/>
          </a:prstGeom>
        </p:spPr>
        <p:txBody>
          <a:bodyPr/>
          <a:lstStyle/>
          <a:p>
            <a:pPr/>
            <a:r>
              <a:t>Task</a:t>
            </a:r>
          </a:p>
        </p:txBody>
      </p:sp>
      <p:sp>
        <p:nvSpPr>
          <p:cNvPr id="188" name="Shape 74"/>
          <p:cNvSpPr txBox="1"/>
          <p:nvPr>
            <p:ph type="body" idx="1"/>
          </p:nvPr>
        </p:nvSpPr>
        <p:spPr>
          <a:prstGeom prst="rect">
            <a:avLst/>
          </a:prstGeom>
        </p:spPr>
        <p:txBody>
          <a:bodyPr anchor="t"/>
          <a:lstStyle/>
          <a:p>
            <a:pPr>
              <a:lnSpc>
                <a:spcPct val="90000"/>
              </a:lnSpc>
            </a:pPr>
            <a:r>
              <a:t>Identify the task that your participants will fulfil during a session of your experiment</a:t>
            </a:r>
          </a:p>
          <a:p>
            <a:pPr>
              <a:lnSpc>
                <a:spcPct val="90000"/>
              </a:lnSpc>
            </a:pPr>
            <a:r>
              <a:t>E.g. explain how to stack-cups</a:t>
            </a:r>
          </a:p>
          <a:p>
            <a:pPr>
              <a:lnSpc>
                <a:spcPct val="90000"/>
              </a:lnSpc>
            </a:pPr>
            <a:r>
              <a:t>Some times it is not so straight forward!</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76"/>
          <p:cNvSpPr txBox="1"/>
          <p:nvPr>
            <p:ph type="title"/>
          </p:nvPr>
        </p:nvSpPr>
        <p:spPr>
          <a:prstGeom prst="rect">
            <a:avLst/>
          </a:prstGeom>
        </p:spPr>
        <p:txBody>
          <a:bodyPr/>
          <a:lstStyle/>
          <a:p>
            <a:pPr/>
            <a:r>
              <a:t>Setup</a:t>
            </a:r>
          </a:p>
        </p:txBody>
      </p:sp>
      <p:sp>
        <p:nvSpPr>
          <p:cNvPr id="191" name="Shape 77"/>
          <p:cNvSpPr txBox="1"/>
          <p:nvPr>
            <p:ph type="body" idx="1"/>
          </p:nvPr>
        </p:nvSpPr>
        <p:spPr>
          <a:prstGeom prst="rect">
            <a:avLst/>
          </a:prstGeom>
        </p:spPr>
        <p:txBody>
          <a:bodyPr anchor="t"/>
          <a:lstStyle/>
          <a:p>
            <a:pPr>
              <a:lnSpc>
                <a:spcPct val="80000"/>
              </a:lnSpc>
              <a:spcBef>
                <a:spcPts val="2000"/>
              </a:spcBef>
            </a:pPr>
            <a:r>
              <a:t>Describe the equipment you will use in your experiment </a:t>
            </a:r>
          </a:p>
          <a:p>
            <a:pPr lvl="1">
              <a:lnSpc>
                <a:spcPct val="80000"/>
              </a:lnSpc>
              <a:spcBef>
                <a:spcPts val="2000"/>
              </a:spcBef>
            </a:pPr>
            <a:r>
              <a:t>technical details</a:t>
            </a:r>
          </a:p>
          <a:p>
            <a:pPr lvl="1">
              <a:lnSpc>
                <a:spcPct val="80000"/>
              </a:lnSpc>
              <a:spcBef>
                <a:spcPts val="2000"/>
              </a:spcBef>
            </a:pPr>
            <a:r>
              <a:t>other important features (e.g. size, colour, shape, usability, …)</a:t>
            </a:r>
          </a:p>
          <a:p>
            <a:pPr>
              <a:lnSpc>
                <a:spcPct val="80000"/>
              </a:lnSpc>
              <a:spcBef>
                <a:spcPts val="2000"/>
              </a:spcBef>
            </a:pPr>
            <a:r>
              <a:t>Describe the space you are using</a:t>
            </a:r>
          </a:p>
          <a:p>
            <a:pPr>
              <a:lnSpc>
                <a:spcPct val="80000"/>
              </a:lnSpc>
              <a:spcBef>
                <a:spcPts val="2000"/>
              </a:spcBef>
            </a:pPr>
            <a:r>
              <a:t>Use figures or pictures to show the setup:</a:t>
            </a:r>
          </a:p>
        </p:txBody>
      </p:sp>
      <p:pic>
        <p:nvPicPr>
          <p:cNvPr id="192" name="SetupICDL2014.png" descr="SetupICDL2014.png"/>
          <p:cNvPicPr>
            <a:picLocks noChangeAspect="1"/>
          </p:cNvPicPr>
          <p:nvPr/>
        </p:nvPicPr>
        <p:blipFill>
          <a:blip r:embed="rId2">
            <a:extLst/>
          </a:blip>
          <a:stretch>
            <a:fillRect/>
          </a:stretch>
        </p:blipFill>
        <p:spPr>
          <a:xfrm>
            <a:off x="3916810" y="7033725"/>
            <a:ext cx="5171180" cy="262821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80"/>
          <p:cNvSpPr txBox="1"/>
          <p:nvPr>
            <p:ph type="title"/>
          </p:nvPr>
        </p:nvSpPr>
        <p:spPr>
          <a:prstGeom prst="rect">
            <a:avLst/>
          </a:prstGeom>
        </p:spPr>
        <p:txBody>
          <a:bodyPr/>
          <a:lstStyle/>
          <a:p>
            <a:pPr/>
            <a:r>
              <a:t>Design</a:t>
            </a:r>
          </a:p>
        </p:txBody>
      </p:sp>
      <p:sp>
        <p:nvSpPr>
          <p:cNvPr id="195" name="Shape 81"/>
          <p:cNvSpPr txBox="1"/>
          <p:nvPr>
            <p:ph type="body" idx="1"/>
          </p:nvPr>
        </p:nvSpPr>
        <p:spPr>
          <a:prstGeom prst="rect">
            <a:avLst/>
          </a:prstGeom>
        </p:spPr>
        <p:txBody>
          <a:bodyPr/>
          <a:lstStyle/>
          <a:p>
            <a:pPr marL="377825" indent="-377825" defTabSz="496569">
              <a:lnSpc>
                <a:spcPct val="90000"/>
              </a:lnSpc>
              <a:spcBef>
                <a:spcPts val="3500"/>
              </a:spcBef>
              <a:defRPr sz="3000"/>
            </a:pPr>
            <a:r>
              <a:t>Participants using language to explain how to stack-cups to a robot will take less time than participants using only gestures. </a:t>
            </a:r>
          </a:p>
          <a:p>
            <a:pPr marL="377825" indent="-377825" defTabSz="496569">
              <a:lnSpc>
                <a:spcPct val="90000"/>
              </a:lnSpc>
              <a:spcBef>
                <a:spcPts val="3500"/>
              </a:spcBef>
              <a:defRPr sz="3000"/>
            </a:pPr>
            <a:r>
              <a:t>Let</a:t>
            </a:r>
            <a:r>
              <a:rPr>
                <a:latin typeface="Arial"/>
                <a:ea typeface="Arial"/>
                <a:cs typeface="Arial"/>
                <a:sym typeface="Arial"/>
              </a:rPr>
              <a:t>’</a:t>
            </a:r>
            <a:r>
              <a:t>s create a study design</a:t>
            </a:r>
          </a:p>
          <a:p>
            <a:pPr lvl="1" marL="776639" indent="-398814" defTabSz="496569">
              <a:lnSpc>
                <a:spcPct val="90000"/>
              </a:lnSpc>
              <a:spcBef>
                <a:spcPts val="500"/>
              </a:spcBef>
              <a:buChar char="–"/>
              <a:defRPr sz="3200">
                <a:solidFill>
                  <a:srgbClr val="929292"/>
                </a:solidFill>
              </a:defRPr>
            </a:pPr>
            <a:r>
              <a:t>Hypothesis</a:t>
            </a:r>
          </a:p>
          <a:p>
            <a:pPr lvl="1" marL="776639" indent="-398814" defTabSz="496569">
              <a:lnSpc>
                <a:spcPct val="90000"/>
              </a:lnSpc>
              <a:spcBef>
                <a:spcPts val="500"/>
              </a:spcBef>
              <a:buChar char="–"/>
              <a:defRPr sz="3200"/>
            </a:pPr>
            <a:r>
              <a:t>Population</a:t>
            </a:r>
          </a:p>
          <a:p>
            <a:pPr lvl="1" marL="776639" indent="-398814" defTabSz="496569">
              <a:lnSpc>
                <a:spcPct val="90000"/>
              </a:lnSpc>
              <a:spcBef>
                <a:spcPts val="500"/>
              </a:spcBef>
              <a:buChar char="–"/>
              <a:defRPr sz="3200">
                <a:solidFill>
                  <a:srgbClr val="929292"/>
                </a:solidFill>
              </a:defRPr>
            </a:pPr>
            <a:r>
              <a:t>Task</a:t>
            </a:r>
          </a:p>
          <a:p>
            <a:pPr lvl="1" marL="776639" indent="-398814" defTabSz="496569">
              <a:lnSpc>
                <a:spcPct val="90000"/>
              </a:lnSpc>
              <a:spcBef>
                <a:spcPts val="500"/>
              </a:spcBef>
              <a:buChar char="–"/>
              <a:defRPr sz="3200"/>
            </a:pPr>
            <a:r>
              <a:t>Setup</a:t>
            </a:r>
          </a:p>
          <a:p>
            <a:pPr marL="377825" indent="-377825" defTabSz="496569">
              <a:lnSpc>
                <a:spcPct val="90000"/>
              </a:lnSpc>
              <a:spcBef>
                <a:spcPts val="3500"/>
              </a:spcBef>
              <a:defRPr sz="3000"/>
            </a:pPr>
            <a:r>
              <a:t>Two types:</a:t>
            </a:r>
          </a:p>
          <a:p>
            <a:pPr lvl="1" marL="776639" indent="-398814" defTabSz="496569">
              <a:lnSpc>
                <a:spcPct val="90000"/>
              </a:lnSpc>
              <a:spcBef>
                <a:spcPts val="500"/>
              </a:spcBef>
              <a:buChar char="–"/>
              <a:defRPr sz="3200"/>
            </a:pPr>
            <a:r>
              <a:t>Between Subjects</a:t>
            </a:r>
          </a:p>
          <a:p>
            <a:pPr lvl="1" marL="776639" indent="-398814" defTabSz="496569">
              <a:lnSpc>
                <a:spcPct val="90000"/>
              </a:lnSpc>
              <a:spcBef>
                <a:spcPts val="500"/>
              </a:spcBef>
              <a:buChar char="–"/>
              <a:defRPr sz="3200"/>
            </a:pPr>
            <a:r>
              <a:t>Across Subjects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